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71" r:id="rId4"/>
    <p:sldId id="286" r:id="rId5"/>
    <p:sldId id="287" r:id="rId6"/>
    <p:sldId id="257" r:id="rId7"/>
    <p:sldId id="288" r:id="rId8"/>
    <p:sldId id="258" r:id="rId9"/>
    <p:sldId id="294" r:id="rId10"/>
    <p:sldId id="273" r:id="rId11"/>
    <p:sldId id="289" r:id="rId12"/>
    <p:sldId id="272" r:id="rId13"/>
    <p:sldId id="290" r:id="rId14"/>
    <p:sldId id="278" r:id="rId15"/>
    <p:sldId id="260" r:id="rId16"/>
    <p:sldId id="292" r:id="rId17"/>
    <p:sldId id="296" r:id="rId18"/>
    <p:sldId id="279" r:id="rId19"/>
    <p:sldId id="295" r:id="rId20"/>
    <p:sldId id="291" r:id="rId21"/>
    <p:sldId id="280" r:id="rId22"/>
    <p:sldId id="281" r:id="rId23"/>
    <p:sldId id="266" r:id="rId24"/>
    <p:sldId id="282" r:id="rId25"/>
    <p:sldId id="267" r:id="rId26"/>
    <p:sldId id="268" r:id="rId27"/>
    <p:sldId id="275" r:id="rId28"/>
    <p:sldId id="283" r:id="rId29"/>
    <p:sldId id="284" r:id="rId30"/>
    <p:sldId id="29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800080"/>
    <a:srgbClr val="0000FF"/>
    <a:srgbClr val="009900"/>
    <a:srgbClr val="800000"/>
    <a:srgbClr val="006600"/>
    <a:srgbClr val="663300"/>
    <a:srgbClr val="5F5F5F"/>
    <a:srgbClr val="333333"/>
    <a:srgbClr val="FF66FF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image" Target="../media/image50.gif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571480"/>
            <a:ext cx="6000824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500" b="1" cap="none" spc="0" dirty="0" smtClean="0">
                <a:ln w="38100" cmpd="dbl">
                  <a:solidFill>
                    <a:srgbClr val="80008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man Old Style" pitchFamily="18" charset="0"/>
              </a:rPr>
              <a:t>Организация питания </a:t>
            </a:r>
          </a:p>
          <a:p>
            <a:pPr algn="ctr"/>
            <a:r>
              <a:rPr lang="ru-RU" sz="4500" b="1" dirty="0" smtClean="0">
                <a:ln w="38100" cmpd="dbl">
                  <a:solidFill>
                    <a:srgbClr val="80008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man Old Style" pitchFamily="18" charset="0"/>
              </a:rPr>
              <a:t>в столовой</a:t>
            </a:r>
            <a:endParaRPr lang="ru-RU" sz="4500" b="1" cap="none" spc="0" dirty="0" smtClean="0">
              <a:ln w="38100" cmpd="dbl">
                <a:solidFill>
                  <a:srgbClr val="80008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sz="4500" b="1" cap="none" spc="0" dirty="0" smtClean="0">
                <a:ln w="38100" cmpd="dbl">
                  <a:solidFill>
                    <a:srgbClr val="80008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man Old Style" pitchFamily="18" charset="0"/>
              </a:rPr>
              <a:t>МКОУ </a:t>
            </a:r>
          </a:p>
          <a:p>
            <a:pPr algn="ctr"/>
            <a:r>
              <a:rPr lang="ru-RU" sz="6000" b="1" cap="none" spc="0" dirty="0" smtClean="0">
                <a:ln w="38100" cmpd="dbl">
                  <a:solidFill>
                    <a:srgbClr val="80008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man Old Style" pitchFamily="18" charset="0"/>
              </a:rPr>
              <a:t>Бобровская </a:t>
            </a:r>
          </a:p>
          <a:p>
            <a:pPr algn="ctr"/>
            <a:r>
              <a:rPr lang="ru-RU" sz="6000" b="1" cap="none" spc="0" dirty="0" smtClean="0">
                <a:ln w="38100" cmpd="dbl">
                  <a:solidFill>
                    <a:srgbClr val="80008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man Old Style" pitchFamily="18" charset="0"/>
              </a:rPr>
              <a:t>СОШ №3</a:t>
            </a:r>
            <a:endParaRPr lang="ru-RU" sz="6000" b="1" cap="none" spc="0" dirty="0">
              <a:ln w="38100" cmpd="dbl">
                <a:solidFill>
                  <a:srgbClr val="80008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документы\конкурс столовой\картинки\esi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13452">
            <a:off x="260817" y="314317"/>
            <a:ext cx="4154448" cy="4652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E:\документы\конкурс столовой\картинки\55332744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51997">
            <a:off x="4356273" y="3054691"/>
            <a:ext cx="4476760" cy="3357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4703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1720" y="1071546"/>
            <a:ext cx="5112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На основании технологической карты производится закладка </a:t>
            </a:r>
          </a:p>
          <a:p>
            <a:pPr algn="ctr"/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продуктов питания для приготовления блюда.</a:t>
            </a:r>
          </a:p>
          <a:p>
            <a:r>
              <a:rPr lang="ru-RU" i="1" dirty="0" smtClean="0">
                <a:latin typeface="Cambria" pitchFamily="18" charset="0"/>
              </a:rPr>
              <a:t>Например:</a:t>
            </a:r>
            <a:endParaRPr lang="ru-RU" i="1" dirty="0"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500042"/>
            <a:ext cx="80010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Приготовление пищи: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536" y="2276872"/>
            <a:ext cx="9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Гуляш:</a:t>
            </a: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95536" y="2708920"/>
          <a:ext cx="3416300" cy="1783080"/>
        </p:xfrm>
        <a:graphic>
          <a:graphicData uri="http://schemas.openxmlformats.org/drawingml/2006/table">
            <a:tbl>
              <a:tblPr/>
              <a:tblGrid>
                <a:gridCol w="2876550"/>
                <a:gridCol w="53975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100 </a:t>
                      </a:r>
                      <a:r>
                        <a:rPr lang="ru-RU" sz="1200" b="1" i="1" dirty="0" err="1">
                          <a:latin typeface="Cambria" pitchFamily="18" charset="0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Мясо без кости</a:t>
                      </a:r>
                      <a:endParaRPr lang="ru-RU" sz="1100" b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11,9</a:t>
                      </a:r>
                      <a:endParaRPr lang="ru-RU" sz="1100" b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Лук репчатый</a:t>
                      </a:r>
                      <a:endParaRPr lang="ru-RU" sz="1100" b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2,4</a:t>
                      </a:r>
                      <a:endParaRPr lang="ru-RU" sz="1100" b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Томатная паста</a:t>
                      </a:r>
                      <a:endParaRPr lang="ru-RU" sz="1100" b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1,5</a:t>
                      </a:r>
                      <a:endParaRPr lang="ru-RU" sz="1100" b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Масло растительное</a:t>
                      </a:r>
                      <a:endParaRPr lang="ru-RU" sz="1100" b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0,7</a:t>
                      </a:r>
                      <a:endParaRPr lang="ru-RU" sz="1100" b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Мука пшеничная</a:t>
                      </a:r>
                      <a:endParaRPr lang="ru-RU" sz="1100" b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0,5</a:t>
                      </a:r>
                      <a:endParaRPr lang="ru-RU" sz="1100" b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Соль</a:t>
                      </a:r>
                      <a:endParaRPr lang="ru-RU" sz="1100" b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0,2</a:t>
                      </a:r>
                      <a:endParaRPr lang="ru-RU" sz="1100" b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8596" y="442913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mbria" pitchFamily="18" charset="0"/>
              </a:rPr>
              <a:t>Выход: 75г.</a:t>
            </a:r>
            <a:endParaRPr lang="ru-RU" dirty="0">
              <a:latin typeface="Cambria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71511">
            <a:off x="0" y="142851"/>
            <a:ext cx="1907704" cy="2057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95536" y="4725144"/>
            <a:ext cx="384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Макаронные изделия отварные:</a:t>
            </a: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467544" y="5085184"/>
          <a:ext cx="3384376" cy="1028700"/>
        </p:xfrm>
        <a:graphic>
          <a:graphicData uri="http://schemas.openxmlformats.org/drawingml/2006/table">
            <a:tbl>
              <a:tblPr/>
              <a:tblGrid>
                <a:gridCol w="2808312"/>
                <a:gridCol w="57606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Cambria" pitchFamily="18" charset="0"/>
                          <a:ea typeface="Times New Roman"/>
                          <a:cs typeface="Times New Roman"/>
                        </a:rPr>
                        <a:t>100 </a:t>
                      </a:r>
                      <a:r>
                        <a:rPr lang="ru-RU" sz="1200" b="1" i="1" dirty="0" err="1">
                          <a:latin typeface="Cambria" pitchFamily="18" charset="0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Макаронные изделия</a:t>
                      </a:r>
                      <a:endParaRPr lang="ru-RU" sz="1100" b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4,0</a:t>
                      </a:r>
                      <a:endParaRPr lang="ru-RU" sz="1100" b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Масло сливочное</a:t>
                      </a:r>
                      <a:endParaRPr lang="ru-RU" sz="1100" b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0,5</a:t>
                      </a:r>
                      <a:endParaRPr lang="ru-RU" sz="1100" b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Соль</a:t>
                      </a:r>
                      <a:endParaRPr lang="ru-RU" sz="1100" b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0,13</a:t>
                      </a:r>
                      <a:endParaRPr lang="ru-RU" sz="1100" b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 descr="F:\столовая\SAM_76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81351">
            <a:off x="4834237" y="2513194"/>
            <a:ext cx="3400875" cy="2550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467544" y="602128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mbria" pitchFamily="18" charset="0"/>
              </a:rPr>
              <a:t>Выход: 100г.</a:t>
            </a:r>
            <a:endParaRPr lang="ru-RU" dirty="0">
              <a:latin typeface="Cambria" pitchFamily="18" charset="0"/>
            </a:endParaRPr>
          </a:p>
        </p:txBody>
      </p:sp>
      <p:pic>
        <p:nvPicPr>
          <p:cNvPr id="2051" name="Picture 3" descr="F:\столовая\piramid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18452" flipH="1">
            <a:off x="7136676" y="353723"/>
            <a:ext cx="181039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4427984" y="5229200"/>
            <a:ext cx="450230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После приготовления блюд проводится </a:t>
            </a:r>
          </a:p>
          <a:p>
            <a:pPr algn="ctr"/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их бракераж,</a:t>
            </a:r>
          </a:p>
          <a:p>
            <a:pPr algn="ctr"/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и в «</a:t>
            </a:r>
            <a:r>
              <a:rPr lang="ru-RU" sz="1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Бракеражном</a:t>
            </a: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журнале» делается пометка о качестве </a:t>
            </a:r>
          </a:p>
          <a:p>
            <a:pPr algn="ctr"/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приготовления пищи</a:t>
            </a:r>
            <a:r>
              <a:rPr lang="ru-RU" b="1" dirty="0" smtClean="0">
                <a:latin typeface="Cambria" pitchFamily="18" charset="0"/>
              </a:rPr>
              <a:t> </a:t>
            </a:r>
            <a:endParaRPr lang="ru-RU" b="1" dirty="0">
              <a:latin typeface="Cambria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13203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4" grpId="0"/>
      <p:bldP spid="10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документы\конкурс столовой\картинки\1278274577_podgotovka-duxa-k-pravilnomu-pitani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27612">
            <a:off x="489754" y="275472"/>
            <a:ext cx="3143257" cy="314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E:\документы\конкурс столовой\картинки\2998ed3d1706ba6fd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2786058"/>
            <a:ext cx="4762512" cy="3571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E:\документы\конкурс столовой\картинки\FD00671_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2475" y="0"/>
            <a:ext cx="4581525" cy="34099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7702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1472" y="357166"/>
            <a:ext cx="8215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6600"/>
                </a:solidFill>
                <a:latin typeface="Cambria" pitchFamily="18" charset="0"/>
              </a:rPr>
              <a:t>Учащиеся, получающиеся питание в столовой знакомятся с меню, </a:t>
            </a:r>
          </a:p>
          <a:p>
            <a:pPr algn="ctr"/>
            <a:r>
              <a:rPr lang="ru-RU" b="1" i="1" dirty="0" smtClean="0">
                <a:solidFill>
                  <a:srgbClr val="006600"/>
                </a:solidFill>
                <a:latin typeface="Cambria" pitchFamily="18" charset="0"/>
              </a:rPr>
              <a:t>утвержденным на каждый день, </a:t>
            </a:r>
          </a:p>
          <a:p>
            <a:pPr algn="ctr"/>
            <a:r>
              <a:rPr lang="ru-RU" b="1" i="1" dirty="0" smtClean="0">
                <a:solidFill>
                  <a:srgbClr val="006600"/>
                </a:solidFill>
                <a:latin typeface="Cambria" pitchFamily="18" charset="0"/>
              </a:rPr>
              <a:t>на информационном стенде в столовой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44114">
            <a:off x="179924" y="1651228"/>
            <a:ext cx="4064523" cy="256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F:\столовая\255_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57248">
            <a:off x="3924335" y="2421153"/>
            <a:ext cx="4762117" cy="38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67696">
            <a:off x="7066246" y="3268613"/>
            <a:ext cx="1601056" cy="222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 descr="F:\столовая\255_lar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57248">
            <a:off x="1360691" y="3271047"/>
            <a:ext cx="546698" cy="363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67696">
            <a:off x="1712847" y="3371213"/>
            <a:ext cx="178372" cy="2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58000" b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документы\конкурс столовой\картинки\a37264016e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16632"/>
            <a:ext cx="7200800" cy="650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272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2910" y="500042"/>
            <a:ext cx="80010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Прием пищи</a:t>
            </a:r>
          </a:p>
          <a:p>
            <a:pPr algn="ctr"/>
            <a:r>
              <a:rPr lang="ru-RU" sz="25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осуществляется по графику:</a:t>
            </a:r>
          </a:p>
        </p:txBody>
      </p:sp>
      <p:pic>
        <p:nvPicPr>
          <p:cNvPr id="4099" name="Picture 3" descr="F:\столовая\SAM_75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2636912"/>
            <a:ext cx="5232182" cy="39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F:\столовая\SAM_75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98404">
            <a:off x="249493" y="1709231"/>
            <a:ext cx="4327479" cy="3245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E:\документы\ПРЕЗЕНТАЦИИ\МОУ Бобровская СОШ №3 конкурс школьных столовых\2012г\картинки\Stolovaj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9520" y="-1"/>
            <a:ext cx="1714480" cy="2661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8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столовая\SAM_75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357430"/>
            <a:ext cx="5574221" cy="4180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57166"/>
            <a:ext cx="792961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столовая\SAM_75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73992">
            <a:off x="3342015" y="2417227"/>
            <a:ext cx="5264203" cy="394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 rot="20490734">
            <a:off x="214282" y="285728"/>
            <a:ext cx="307183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Молоко коровье, 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молоко коровье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Всем полезно людям –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Знает  стар и млад.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Молоко коровье 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пейте на здоровье,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А оно для нас 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чудесный клад! 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7106" name="Rectangle 2"/>
          <p:cNvSpPr>
            <a:spLocks noChangeArrowheads="1"/>
          </p:cNvSpPr>
          <p:nvPr/>
        </p:nvSpPr>
        <p:spPr bwMode="auto">
          <a:xfrm rot="428159">
            <a:off x="4657548" y="460890"/>
            <a:ext cx="407193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Отказаться от пирожных,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Скажем прямо, нелегко.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Невозможное возможно!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Выполняй совет несложный – пей коровье молоко!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</a:p>
        </p:txBody>
      </p:sp>
      <p:pic>
        <p:nvPicPr>
          <p:cNvPr id="47107" name="Picture 3" descr="E:\документы\ПРЕЗЕНТАЦИИ\МОУ Бобровская СОШ №3 конкурс школьных столовых\2010г\картинки\clip00264_files\cow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631715">
            <a:off x="227217" y="4513472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868" y="500042"/>
            <a:ext cx="507209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Беседы со школьниками </a:t>
            </a:r>
          </a:p>
          <a:p>
            <a:pPr algn="ctr"/>
            <a:r>
              <a:rPr lang="ru-RU" sz="25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 правилах поведения </a:t>
            </a:r>
          </a:p>
          <a:p>
            <a:pPr algn="ctr"/>
            <a:r>
              <a:rPr lang="ru-RU" sz="25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 столовой:</a:t>
            </a:r>
          </a:p>
        </p:txBody>
      </p:sp>
      <p:pic>
        <p:nvPicPr>
          <p:cNvPr id="10243" name="Picture 3" descr="E:\документы\фото\DSCN00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87583">
            <a:off x="4500562" y="1928802"/>
            <a:ext cx="4320000" cy="3239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E:\документы\фото\DSCN00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20876">
            <a:off x="214282" y="3357562"/>
            <a:ext cx="4320000" cy="3239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E:\документы\конкурс столовой\картинки\p5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0"/>
            <a:ext cx="3131442" cy="4338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7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592574">
            <a:off x="5273799" y="555117"/>
            <a:ext cx="4243076" cy="3112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21289925">
            <a:off x="4401460" y="3580506"/>
            <a:ext cx="4608399" cy="3106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4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20919141">
            <a:off x="428596" y="214290"/>
            <a:ext cx="4062416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905149">
            <a:off x="928662" y="3442322"/>
            <a:ext cx="2714644" cy="3415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столовая\zo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51163">
            <a:off x="5935122" y="2817647"/>
            <a:ext cx="3563294" cy="3622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273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47825">
            <a:off x="-129835" y="1232388"/>
            <a:ext cx="9277189" cy="523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 rot="20520781">
            <a:off x="598168" y="1857907"/>
            <a:ext cx="38164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5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пед.советы</a:t>
            </a:r>
            <a:r>
              <a:rPr lang="ru-RU" sz="15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, где рассматриваются вопросы правильного питания </a:t>
            </a:r>
            <a:r>
              <a:rPr lang="ru-RU" sz="15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«Здоровье ребенка – основа успешности в учении»</a:t>
            </a:r>
            <a:r>
              <a:rPr lang="ru-RU" sz="15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</a:t>
            </a:r>
            <a:r>
              <a:rPr lang="ru-RU" sz="15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«Организация питания как составная часть работы школы по </a:t>
            </a:r>
            <a:r>
              <a:rPr lang="ru-RU" sz="15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здоровьесберегающим</a:t>
            </a:r>
            <a:r>
              <a:rPr lang="ru-RU" sz="15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технологиям»</a:t>
            </a:r>
            <a:r>
              <a:rPr lang="ru-RU" sz="15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;</a:t>
            </a:r>
          </a:p>
          <a:p>
            <a:pPr>
              <a:buFont typeface="Wingdings" pitchFamily="2" charset="2"/>
              <a:buChar char="ü"/>
            </a:pPr>
            <a:endParaRPr lang="ru-RU" sz="1500" i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5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 родительских собрания рассматриваются пропаганда здорового образа жизни и правильного питания </a:t>
            </a:r>
            <a:r>
              <a:rPr lang="ru-RU" sz="15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«Правильное питание Ваших детей», «Как правильно питаться в период подготовки и сдачи экзаменов»; «Рациональное питание школьников».</a:t>
            </a:r>
          </a:p>
          <a:p>
            <a:endParaRPr lang="ru-RU" sz="14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825139">
            <a:off x="251520" y="265584"/>
            <a:ext cx="507209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Мероприятия по </a:t>
            </a:r>
            <a:r>
              <a:rPr lang="ru-RU" sz="2000" b="1" u="sng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пропагаде</a:t>
            </a:r>
            <a:r>
              <a:rPr lang="ru-RU" sz="20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</a:p>
          <a:p>
            <a:pPr algn="ctr"/>
            <a:r>
              <a:rPr lang="ru-RU" sz="20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культуры здорового образа жизни, </a:t>
            </a:r>
          </a:p>
          <a:p>
            <a:pPr algn="ctr"/>
            <a:r>
              <a:rPr lang="ru-RU" sz="20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здорового и правильного питания</a:t>
            </a:r>
            <a:r>
              <a:rPr lang="ru-RU" sz="25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:</a:t>
            </a:r>
            <a:endParaRPr lang="ru-RU" sz="25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1367667">
            <a:off x="4775272" y="1177015"/>
            <a:ext cx="3816424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5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проводятся внеклассные мероприятия, посвященные данной тематике: конкурс газет </a:t>
            </a:r>
            <a:r>
              <a:rPr lang="ru-RU" sz="15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«Здоровье класса в наших руках»,  «Правильное питание»</a:t>
            </a:r>
            <a:r>
              <a:rPr lang="ru-RU" sz="15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конкурсы </a:t>
            </a:r>
            <a:r>
              <a:rPr lang="ru-RU" sz="15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«Правила поведения за столом», «Культура питания», «»Хлеб всему голова», «Мы – то, что мы едим»</a:t>
            </a:r>
            <a:r>
              <a:rPr lang="ru-RU" sz="15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конкурс презентаций </a:t>
            </a:r>
            <a:r>
              <a:rPr lang="ru-RU" sz="15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«Витамины», «Правильное питание»</a:t>
            </a:r>
            <a:r>
              <a:rPr lang="ru-RU" sz="15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конкурсы пословиц, загадок, посиделки </a:t>
            </a:r>
            <a:r>
              <a:rPr lang="ru-RU" sz="15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«Мы за чаем не скучаем», выставки книг по правильному питанию, </a:t>
            </a:r>
            <a:r>
              <a:rPr lang="ru-RU" sz="15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анкетирование </a:t>
            </a:r>
            <a:r>
              <a:rPr lang="ru-RU" sz="15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«Твое здоровье – в твоих руках»;</a:t>
            </a:r>
          </a:p>
          <a:p>
            <a:pPr>
              <a:buFont typeface="Wingdings" pitchFamily="2" charset="2"/>
              <a:buChar char="ü"/>
            </a:pPr>
            <a:r>
              <a:rPr lang="ru-RU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проблеме питания уделяют внимание в курсах учебных предметов</a:t>
            </a:r>
          </a:p>
          <a:p>
            <a:pPr>
              <a:buFont typeface="Wingdings" pitchFamily="2" charset="2"/>
              <a:buChar char="ü"/>
            </a:pPr>
            <a:endParaRPr lang="ru-RU" sz="15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>
              <a:buFont typeface="Wingdings" pitchFamily="2" charset="2"/>
              <a:buChar char="ü"/>
            </a:pPr>
            <a:endParaRPr lang="ru-RU" sz="15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Совершенствование рационального </a:t>
            </a:r>
            <a:br>
              <a:rPr lang="ru-RU" sz="25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ru-RU" sz="25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питания школьников: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7158" y="1357298"/>
            <a:ext cx="857256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00FF"/>
                </a:solidFill>
                <a:latin typeface="Cambria" pitchFamily="18" charset="0"/>
              </a:rPr>
              <a:t>Заседание общешкольного родительского комитета:</a:t>
            </a:r>
          </a:p>
          <a:p>
            <a:pPr algn="ctr"/>
            <a:r>
              <a:rPr lang="ru-RU" sz="2500" b="1" dirty="0" smtClean="0">
                <a:solidFill>
                  <a:srgbClr val="0000FF"/>
                </a:solidFill>
                <a:latin typeface="Cambria" pitchFamily="18" charset="0"/>
              </a:rPr>
              <a:t>«Организация питания»</a:t>
            </a:r>
          </a:p>
          <a:p>
            <a:pPr algn="ctr">
              <a:buFont typeface="Wingdings" pitchFamily="2" charset="2"/>
              <a:buChar char="v"/>
            </a:pPr>
            <a:endParaRPr lang="ru-RU" b="1" dirty="0" smtClean="0">
              <a:solidFill>
                <a:srgbClr val="0000FF"/>
              </a:solidFill>
              <a:latin typeface="Cambria" pitchFamily="18" charset="0"/>
            </a:endParaRPr>
          </a:p>
          <a:p>
            <a:pPr algn="ctr"/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Общешкольное родительское собрание:</a:t>
            </a:r>
          </a:p>
          <a:p>
            <a:pPr algn="ctr"/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«Рациональное питание школьников» - лекция </a:t>
            </a:r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врача БУЗ ВО «Бобровская РБ»</a:t>
            </a:r>
            <a:endParaRPr lang="ru-RU" sz="2500" b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pPr algn="ctr"/>
            <a:endParaRPr lang="ru-RU" sz="2500" b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pPr algn="ctr"/>
            <a:r>
              <a:rPr lang="ru-RU" sz="2500" b="1" dirty="0" smtClean="0">
                <a:solidFill>
                  <a:srgbClr val="FF0000"/>
                </a:solidFill>
                <a:latin typeface="Cambria" pitchFamily="18" charset="0"/>
              </a:rPr>
              <a:t>Анкетирование родителей с целью выявления предпочтений </a:t>
            </a:r>
            <a:r>
              <a:rPr lang="ru-RU" sz="2500" b="1" dirty="0" smtClean="0">
                <a:solidFill>
                  <a:srgbClr val="FF0000"/>
                </a:solidFill>
                <a:latin typeface="Cambria" pitchFamily="18" charset="0"/>
              </a:rPr>
              <a:t>блюд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102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u="sng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Воспитание эстетического вкуса:</a:t>
            </a:r>
          </a:p>
        </p:txBody>
      </p:sp>
      <p:sp>
        <p:nvSpPr>
          <p:cNvPr id="5" name="TextBox 4"/>
          <p:cNvSpPr txBox="1"/>
          <p:nvPr/>
        </p:nvSpPr>
        <p:spPr>
          <a:xfrm rot="21069005">
            <a:off x="821787" y="5173010"/>
            <a:ext cx="4040824" cy="1173420"/>
          </a:xfrm>
          <a:prstGeom prst="flowChartPunchedTape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Урок технологии на тему «Сервировка стола»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6147" name="Picture 3" descr="F:\столовая\SAM_75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51517">
            <a:off x="-3883" y="1439756"/>
            <a:ext cx="4992555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F:\столовая\SAM_75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196752"/>
            <a:ext cx="4104156" cy="54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Picture 7" descr="C:\Users\Марина  и  Лена\Downloads\rainbow_00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359532">
            <a:off x="149554" y="5654737"/>
            <a:ext cx="1085794" cy="104524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9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3724" y="5572140"/>
            <a:ext cx="83016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ambria" pitchFamily="18" charset="0"/>
              </a:rPr>
              <a:t>Оборудование находится в исправном состоянии. </a:t>
            </a:r>
          </a:p>
          <a:p>
            <a:pPr algn="ctr"/>
            <a:r>
              <a:rPr lang="ru-RU" sz="1600" b="1" dirty="0" smtClean="0">
                <a:latin typeface="Cambria" pitchFamily="18" charset="0"/>
              </a:rPr>
              <a:t>Количество оборудования </a:t>
            </a:r>
          </a:p>
          <a:p>
            <a:pPr algn="ctr"/>
            <a:r>
              <a:rPr lang="ru-RU" sz="1600" b="1" dirty="0" smtClean="0">
                <a:latin typeface="Cambria" pitchFamily="18" charset="0"/>
              </a:rPr>
              <a:t>достаточно для организации питания в 2012/13 учебном году </a:t>
            </a:r>
          </a:p>
          <a:p>
            <a:pPr algn="ctr"/>
            <a:r>
              <a:rPr lang="ru-RU" sz="1600" b="1" dirty="0" smtClean="0">
                <a:latin typeface="Cambria" pitchFamily="18" charset="0"/>
              </a:rPr>
              <a:t>и  соответствует п.6.5. </a:t>
            </a:r>
            <a:r>
              <a:rPr lang="ru-RU" sz="1600" b="1" dirty="0" err="1" smtClean="0">
                <a:latin typeface="Cambria" pitchFamily="18" charset="0"/>
              </a:rPr>
              <a:t>СанПиН</a:t>
            </a:r>
            <a:r>
              <a:rPr lang="ru-RU" sz="1600" b="1" dirty="0" smtClean="0">
                <a:latin typeface="Cambria" pitchFamily="18" charset="0"/>
              </a:rPr>
              <a:t> 2.3.6.1079-01.</a:t>
            </a:r>
          </a:p>
          <a:p>
            <a:pPr algn="ctr"/>
            <a:endParaRPr lang="ru-RU" sz="1600" b="1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10" y="142852"/>
            <a:ext cx="80010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Технологическое оборудование: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1472" y="928670"/>
          <a:ext cx="8143932" cy="453233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571504"/>
                <a:gridCol w="5204424"/>
                <a:gridCol w="2368004"/>
              </a:tblGrid>
              <a:tr h="35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№</a:t>
                      </a:r>
                      <a:endParaRPr lang="ru-RU" sz="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п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/</a:t>
                      </a:r>
                      <a:r>
                        <a:rPr lang="ru-RU" sz="9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п</a:t>
                      </a:r>
                      <a:endParaRPr lang="ru-RU" sz="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Наименование оборудования</a:t>
                      </a:r>
                      <a:endParaRPr lang="ru-RU" sz="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</a:tr>
              <a:tr h="2320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1.</a:t>
                      </a:r>
                      <a:endParaRPr lang="ru-RU" sz="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Морозильник-ларь МКЛ-350</a:t>
                      </a:r>
                      <a:endParaRPr lang="ru-RU" sz="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Cambria" pitchFamily="18" charset="0"/>
                        </a:rPr>
                        <a:t>350 дм</a:t>
                      </a:r>
                      <a:r>
                        <a:rPr lang="ru-RU" sz="900" b="1" i="1" baseline="30000">
                          <a:latin typeface="Cambria" pitchFamily="18" charset="0"/>
                        </a:rPr>
                        <a:t>3</a:t>
                      </a:r>
                      <a:endParaRPr lang="ru-RU" sz="8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</a:tr>
              <a:tr h="2320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Cambria" pitchFamily="18" charset="0"/>
                        </a:rPr>
                        <a:t>2.</a:t>
                      </a:r>
                      <a:endParaRPr lang="ru-RU" sz="8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Холодильник «БИРЮСА ВЧК»</a:t>
                      </a:r>
                      <a:endParaRPr lang="ru-RU" sz="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Cambria" pitchFamily="18" charset="0"/>
                        </a:rPr>
                        <a:t>295 дм</a:t>
                      </a:r>
                      <a:r>
                        <a:rPr lang="ru-RU" sz="900" b="1" i="1" baseline="30000">
                          <a:latin typeface="Cambria" pitchFamily="18" charset="0"/>
                        </a:rPr>
                        <a:t>3</a:t>
                      </a:r>
                      <a:endParaRPr lang="ru-RU" sz="8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</a:tr>
              <a:tr h="2320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Cambria" pitchFamily="18" charset="0"/>
                        </a:rPr>
                        <a:t>3.</a:t>
                      </a:r>
                      <a:endParaRPr lang="ru-RU" sz="8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Морозильный ларь «Снеж-350»</a:t>
                      </a:r>
                      <a:endParaRPr lang="ru-RU" sz="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Cambria" pitchFamily="18" charset="0"/>
                        </a:rPr>
                        <a:t>315 дм</a:t>
                      </a:r>
                      <a:r>
                        <a:rPr lang="ru-RU" sz="900" b="1" i="1" baseline="30000">
                          <a:latin typeface="Cambria" pitchFamily="18" charset="0"/>
                        </a:rPr>
                        <a:t>3</a:t>
                      </a:r>
                      <a:endParaRPr lang="ru-RU" sz="8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</a:tr>
              <a:tr h="2320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Cambria" pitchFamily="18" charset="0"/>
                        </a:rPr>
                        <a:t>4.</a:t>
                      </a:r>
                      <a:endParaRPr lang="ru-RU" sz="8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Холодильник бытовой «Смоленск-515» КШ-165</a:t>
                      </a:r>
                      <a:endParaRPr lang="ru-RU" sz="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Cambria" pitchFamily="18" charset="0"/>
                        </a:rPr>
                        <a:t>165 дм</a:t>
                      </a:r>
                      <a:r>
                        <a:rPr lang="ru-RU" sz="900" b="1" i="1" baseline="30000">
                          <a:latin typeface="Cambria" pitchFamily="18" charset="0"/>
                        </a:rPr>
                        <a:t>3</a:t>
                      </a:r>
                      <a:endParaRPr lang="ru-RU" sz="8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</a:tr>
              <a:tr h="2320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Cambria" pitchFamily="18" charset="0"/>
                        </a:rPr>
                        <a:t>5.</a:t>
                      </a:r>
                      <a:endParaRPr lang="ru-RU" sz="8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Шкаф пекарный электрический ШПЭСМ 3 (М) - 02</a:t>
                      </a:r>
                      <a:endParaRPr lang="ru-RU" sz="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Cambria" pitchFamily="18" charset="0"/>
                        </a:rPr>
                        <a:t>2 камеры * 280</a:t>
                      </a:r>
                      <a:r>
                        <a:rPr lang="ru-RU" sz="900" b="1" i="1" baseline="30000">
                          <a:latin typeface="Cambria" pitchFamily="18" charset="0"/>
                        </a:rPr>
                        <a:t>0</a:t>
                      </a:r>
                      <a:r>
                        <a:rPr lang="ru-RU" sz="900" b="1" i="1">
                          <a:latin typeface="Cambria" pitchFamily="18" charset="0"/>
                        </a:rPr>
                        <a:t>С</a:t>
                      </a:r>
                      <a:endParaRPr lang="ru-RU" sz="8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</a:tr>
              <a:tr h="2320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Cambria" pitchFamily="18" charset="0"/>
                        </a:rPr>
                        <a:t>6.</a:t>
                      </a:r>
                      <a:endParaRPr lang="ru-RU" sz="8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Мармит</a:t>
                      </a:r>
                      <a:endParaRPr lang="ru-RU" sz="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Cambria" pitchFamily="18" charset="0"/>
                        </a:rPr>
                        <a:t>3 конфорки * 50</a:t>
                      </a:r>
                      <a:r>
                        <a:rPr lang="ru-RU" sz="900" b="1" i="1" baseline="30000">
                          <a:latin typeface="Cambria" pitchFamily="18" charset="0"/>
                        </a:rPr>
                        <a:t>0</a:t>
                      </a:r>
                      <a:r>
                        <a:rPr lang="ru-RU" sz="900" b="1" i="1">
                          <a:latin typeface="Cambria" pitchFamily="18" charset="0"/>
                        </a:rPr>
                        <a:t>С</a:t>
                      </a:r>
                      <a:endParaRPr lang="ru-RU" sz="8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</a:tr>
              <a:tr h="4640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Cambria" pitchFamily="18" charset="0"/>
                        </a:rPr>
                        <a:t>7.</a:t>
                      </a:r>
                      <a:endParaRPr lang="ru-RU" sz="8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Плита электрическая «ПЭП-0,48-4М без духового шкафа»</a:t>
                      </a:r>
                      <a:endParaRPr lang="ru-RU" sz="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Cambria" pitchFamily="18" charset="0"/>
                        </a:rPr>
                        <a:t>4 конфорки * 400</a:t>
                      </a:r>
                      <a:r>
                        <a:rPr lang="ru-RU" sz="900" b="1" i="1" baseline="30000">
                          <a:latin typeface="Cambria" pitchFamily="18" charset="0"/>
                        </a:rPr>
                        <a:t>0</a:t>
                      </a:r>
                      <a:r>
                        <a:rPr lang="ru-RU" sz="900" b="1" i="1">
                          <a:latin typeface="Cambria" pitchFamily="18" charset="0"/>
                        </a:rPr>
                        <a:t>С</a:t>
                      </a:r>
                      <a:endParaRPr lang="ru-RU" sz="800" b="1" i="1">
                        <a:latin typeface="Cambria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Cambria" pitchFamily="18" charset="0"/>
                        </a:rPr>
                        <a:t>0,480,02м</a:t>
                      </a:r>
                      <a:r>
                        <a:rPr lang="ru-RU" sz="900" b="1" i="1" baseline="30000">
                          <a:latin typeface="Cambria" pitchFamily="18" charset="0"/>
                        </a:rPr>
                        <a:t>2</a:t>
                      </a:r>
                      <a:endParaRPr lang="ru-RU" sz="8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</a:tr>
              <a:tr h="4640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Cambria" pitchFamily="18" charset="0"/>
                        </a:rPr>
                        <a:t>8.</a:t>
                      </a:r>
                      <a:endParaRPr lang="ru-RU" sz="8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Плита электрическая «ПЭП-0,48М-4» с духовым шкафом»</a:t>
                      </a:r>
                      <a:endParaRPr lang="ru-RU" sz="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4 конфорки * 400</a:t>
                      </a:r>
                      <a:r>
                        <a:rPr lang="ru-RU" sz="900" b="1" i="1" baseline="30000" dirty="0">
                          <a:latin typeface="Cambria" pitchFamily="18" charset="0"/>
                        </a:rPr>
                        <a:t>0</a:t>
                      </a:r>
                      <a:r>
                        <a:rPr lang="ru-RU" sz="900" b="1" i="1" dirty="0">
                          <a:latin typeface="Cambria" pitchFamily="18" charset="0"/>
                        </a:rPr>
                        <a:t>С</a:t>
                      </a:r>
                      <a:endParaRPr lang="ru-RU" sz="800" b="1" i="1" dirty="0">
                        <a:latin typeface="Cambria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0,480,02м</a:t>
                      </a:r>
                      <a:r>
                        <a:rPr lang="ru-RU" sz="900" b="1" i="1" baseline="30000" dirty="0">
                          <a:latin typeface="Cambria" pitchFamily="18" charset="0"/>
                        </a:rPr>
                        <a:t>2</a:t>
                      </a:r>
                      <a:endParaRPr lang="ru-RU" sz="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</a:tr>
              <a:tr h="2320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Cambria" pitchFamily="18" charset="0"/>
                        </a:rPr>
                        <a:t>9.</a:t>
                      </a:r>
                      <a:endParaRPr lang="ru-RU" sz="8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Накопительный </a:t>
                      </a:r>
                      <a:r>
                        <a:rPr lang="ru-RU" sz="900" b="1" i="1" dirty="0" err="1">
                          <a:latin typeface="Cambria" pitchFamily="18" charset="0"/>
                        </a:rPr>
                        <a:t>электроводонагреватель</a:t>
                      </a:r>
                      <a:r>
                        <a:rPr lang="ru-RU" sz="900" b="1" i="1" dirty="0">
                          <a:latin typeface="Cambria" pitchFamily="18" charset="0"/>
                        </a:rPr>
                        <a:t>  </a:t>
                      </a:r>
                      <a:r>
                        <a:rPr lang="en-US" sz="900" b="1" i="1" dirty="0" err="1">
                          <a:latin typeface="Cambria" pitchFamily="18" charset="0"/>
                        </a:rPr>
                        <a:t>Thermex</a:t>
                      </a:r>
                      <a:endParaRPr lang="ru-RU" sz="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80 л.</a:t>
                      </a:r>
                      <a:endParaRPr lang="ru-RU" sz="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</a:tr>
              <a:tr h="2320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Cambria" pitchFamily="18" charset="0"/>
                        </a:rPr>
                        <a:t>10.</a:t>
                      </a:r>
                      <a:endParaRPr lang="ru-RU" sz="8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Варочный котел</a:t>
                      </a:r>
                      <a:endParaRPr lang="ru-RU" sz="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1 * 200 л.</a:t>
                      </a:r>
                      <a:endParaRPr lang="ru-RU" sz="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</a:tr>
              <a:tr h="11601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Cambria" pitchFamily="18" charset="0"/>
                        </a:rPr>
                        <a:t>11.</a:t>
                      </a:r>
                      <a:endParaRPr lang="ru-RU" sz="8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Фильтр 10ВВ+</a:t>
                      </a:r>
                      <a:endParaRPr lang="ru-RU" sz="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Картриджи:</a:t>
                      </a:r>
                      <a:endParaRPr lang="ru-RU" sz="800" b="1" i="1" dirty="0">
                        <a:latin typeface="Cambria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№1  - 40000л.</a:t>
                      </a:r>
                      <a:endParaRPr lang="ru-RU" sz="800" b="1" i="1" dirty="0">
                        <a:latin typeface="Cambria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№2  - 40000л.</a:t>
                      </a:r>
                      <a:endParaRPr lang="ru-RU" sz="800" b="1" i="1" dirty="0">
                        <a:latin typeface="Cambria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№3  - 120000л.</a:t>
                      </a:r>
                      <a:endParaRPr lang="ru-RU" sz="800" b="1" i="1" dirty="0">
                        <a:latin typeface="Cambria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№4  - 600 л.</a:t>
                      </a:r>
                      <a:endParaRPr lang="ru-RU" sz="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</a:tr>
              <a:tr h="2320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Cambria" pitchFamily="18" charset="0"/>
                        </a:rPr>
                        <a:t>12.</a:t>
                      </a:r>
                      <a:endParaRPr lang="ru-RU" sz="800" b="1" i="1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Стол разделочный</a:t>
                      </a:r>
                      <a:endParaRPr lang="ru-RU" sz="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Cambria" pitchFamily="18" charset="0"/>
                        </a:rPr>
                        <a:t>80* 60 – 3 шт.</a:t>
                      </a:r>
                      <a:endParaRPr lang="ru-RU" sz="8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2014" marR="52014" marT="0" marB="0"/>
                </a:tc>
              </a:tr>
            </a:tbl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4300" cy="209550"/>
          </a:xfrm>
          <a:prstGeom prst="rect">
            <a:avLst/>
          </a:prstGeom>
          <a:noFill/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4300" cy="2095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7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Picture 33" descr="E:\документы\фото\DSCN0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73763">
            <a:off x="12924" y="2676"/>
            <a:ext cx="5400000" cy="4049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2" descr="E:\документы\фото\DSCN00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43921">
            <a:off x="3773318" y="2388900"/>
            <a:ext cx="5400000" cy="4049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53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4" y="714356"/>
          <a:ext cx="8143932" cy="5145425"/>
        </p:xfrm>
        <a:graphic>
          <a:graphicData uri="http://schemas.openxmlformats.org/drawingml/2006/table">
            <a:tbl>
              <a:tblPr/>
              <a:tblGrid>
                <a:gridCol w="563810"/>
                <a:gridCol w="5212117"/>
                <a:gridCol w="2368005"/>
              </a:tblGrid>
              <a:tr h="440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latin typeface="Cambria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000" i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err="1">
                          <a:latin typeface="Cambria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100" b="1" i="1" dirty="0">
                          <a:latin typeface="Cambria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100" b="1" i="1" dirty="0" err="1">
                          <a:latin typeface="Cambria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000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1100" b="1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smtClean="0">
                          <a:latin typeface="Cambria"/>
                          <a:ea typeface="Times New Roman"/>
                          <a:cs typeface="Times New Roman"/>
                        </a:rPr>
                        <a:t>Количество</a:t>
                      </a:r>
                      <a:endParaRPr lang="ru-RU" sz="1000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8719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Cambria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000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Тарелка</a:t>
                      </a:r>
                      <a:r>
                        <a:rPr lang="ru-RU" sz="1100" b="1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b="1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полупорционная</a:t>
                      </a:r>
                      <a:endParaRPr lang="ru-RU" sz="11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100 шт.</a:t>
                      </a:r>
                      <a:endParaRPr lang="ru-RU" sz="1100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8719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Cambria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000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Тарелка мелкая</a:t>
                      </a:r>
                      <a:endParaRPr lang="ru-RU" sz="11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100 шт.</a:t>
                      </a:r>
                      <a:endParaRPr lang="ru-RU" sz="1100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8719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Cambria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000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Ложка</a:t>
                      </a:r>
                      <a:endParaRPr lang="ru-RU" sz="11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100 шт.</a:t>
                      </a:r>
                      <a:endParaRPr lang="ru-RU" sz="1100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8719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Cambria"/>
                          <a:ea typeface="Times New Roman"/>
                          <a:cs typeface="Times New Roman"/>
                        </a:rPr>
                        <a:t>4.</a:t>
                      </a:r>
                      <a:endParaRPr lang="ru-RU" sz="1000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Чашка чайная</a:t>
                      </a:r>
                      <a:endParaRPr lang="ru-RU" sz="11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100</a:t>
                      </a:r>
                      <a:r>
                        <a:rPr lang="ru-RU" sz="1100" i="1" baseline="0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 шт.</a:t>
                      </a:r>
                      <a:endParaRPr lang="ru-RU" sz="1100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8719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Инвентарь:</a:t>
                      </a:r>
                      <a:endParaRPr lang="ru-RU" sz="11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5816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5.</a:t>
                      </a:r>
                      <a:endParaRPr lang="ru-RU" sz="1000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Кастрюля: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ru-RU" sz="11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 50л.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ru-RU" sz="11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 40л.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ru-RU" sz="11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30л.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ru-RU" sz="11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20л. </a:t>
                      </a:r>
                      <a:r>
                        <a:rPr lang="ru-RU" sz="1100" b="1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ru-RU" sz="1100" b="1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10л. </a:t>
                      </a:r>
                      <a:endParaRPr lang="ru-RU" sz="11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i="1" dirty="0" smtClean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2шт.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2шт.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1шт.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2шт.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2шт.</a:t>
                      </a:r>
                      <a:endParaRPr lang="ru-RU" sz="1100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8719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6.</a:t>
                      </a:r>
                      <a:endParaRPr lang="ru-RU" sz="1000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Сковорода</a:t>
                      </a:r>
                      <a:endParaRPr lang="ru-RU" sz="11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3шт.</a:t>
                      </a:r>
                      <a:endParaRPr lang="ru-RU" sz="1100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8719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7.</a:t>
                      </a:r>
                      <a:endParaRPr lang="ru-RU" sz="1000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Противень жарочный</a:t>
                      </a:r>
                      <a:endParaRPr lang="ru-RU" sz="11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5шт.</a:t>
                      </a:r>
                      <a:endParaRPr lang="ru-RU" sz="1100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495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8.</a:t>
                      </a:r>
                      <a:endParaRPr lang="ru-RU" sz="1000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Черпак</a:t>
                      </a:r>
                      <a:endParaRPr lang="ru-RU" sz="11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2шт.</a:t>
                      </a:r>
                      <a:endParaRPr lang="ru-RU" sz="1100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8719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9.</a:t>
                      </a:r>
                      <a:endParaRPr lang="ru-RU" sz="1000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Соусник</a:t>
                      </a:r>
                      <a:endParaRPr lang="ru-RU" sz="11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2шт.</a:t>
                      </a:r>
                      <a:endParaRPr lang="ru-RU" sz="1100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8719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10.</a:t>
                      </a:r>
                      <a:endParaRPr lang="ru-RU" sz="1000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Доски разделочные, ножи</a:t>
                      </a:r>
                      <a:endParaRPr lang="ru-RU" sz="11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8719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11.</a:t>
                      </a:r>
                      <a:endParaRPr lang="ru-RU" sz="1000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Times New Roman"/>
                        </a:rPr>
                        <a:t>Вспомогательный инвентарь: таз, ведро </a:t>
                      </a:r>
                      <a:endParaRPr lang="ru-RU" sz="11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Cambria" pitchFamily="18" charset="0"/>
                          <a:ea typeface="Times New Roman"/>
                          <a:cs typeface="Times New Roman"/>
                        </a:rPr>
                        <a:t>в достаточном количестве</a:t>
                      </a:r>
                      <a:endParaRPr lang="ru-RU" sz="1100" i="1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1452" marR="614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00166" y="6000768"/>
            <a:ext cx="664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Cambria" pitchFamily="18" charset="0"/>
              </a:rPr>
              <a:t>Санитарной одеждой обеспечен весь персонал пищеблока</a:t>
            </a:r>
            <a:endParaRPr lang="ru-RU" b="1" i="1" dirty="0">
              <a:latin typeface="Cambria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8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910" y="142852"/>
            <a:ext cx="80010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Эстетическое состояние обеденного зала:</a:t>
            </a:r>
          </a:p>
        </p:txBody>
      </p:sp>
      <p:pic>
        <p:nvPicPr>
          <p:cNvPr id="1027" name="Picture 3" descr="E:\документы\фото\DSCN0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9899" y="3761947"/>
            <a:ext cx="2160000" cy="2880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E:\документы\фото\DSCN0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1827">
            <a:off x="6591301" y="692169"/>
            <a:ext cx="2160000" cy="2880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E:\документы\фото\DSCN00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785794"/>
            <a:ext cx="2159885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E:\документы\фото\DSCN00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69578">
            <a:off x="338913" y="3238814"/>
            <a:ext cx="2160000" cy="2880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E:\документы\фото\DSCN00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21386">
            <a:off x="6609726" y="3724764"/>
            <a:ext cx="2160000" cy="2880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F:\столовая\SAM_757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37759">
            <a:off x="251520" y="1052736"/>
            <a:ext cx="2651787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3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документы\фото\DSCN0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42198">
            <a:off x="196562" y="701685"/>
            <a:ext cx="3600000" cy="269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E:\документы\фото\DSCN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38203">
            <a:off x="5058966" y="751784"/>
            <a:ext cx="3600000" cy="269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957247">
            <a:off x="2810589" y="3142613"/>
            <a:ext cx="3890217" cy="3092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69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2910" y="142852"/>
            <a:ext cx="80010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Состояние охраны труда </a:t>
            </a:r>
          </a:p>
          <a:p>
            <a:pPr algn="ctr"/>
            <a:r>
              <a:rPr lang="ru-RU" sz="25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 техники безопасности:</a:t>
            </a:r>
          </a:p>
        </p:txBody>
      </p:sp>
      <p:pic>
        <p:nvPicPr>
          <p:cNvPr id="4098" name="Picture 2" descr="E:\документы\фото\DSCN0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91421">
            <a:off x="573465" y="1326217"/>
            <a:ext cx="4049784" cy="5400000"/>
          </a:xfrm>
          <a:prstGeom prst="rect">
            <a:avLst/>
          </a:prstGeom>
          <a:noFill/>
        </p:spPr>
      </p:pic>
      <p:pic>
        <p:nvPicPr>
          <p:cNvPr id="4099" name="Picture 3" descr="E:\документы\фото\DSCN00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59337">
            <a:off x="5143504" y="1142984"/>
            <a:ext cx="3600000" cy="480025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документы\фото\DSCN00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38342">
            <a:off x="949475" y="1044847"/>
            <a:ext cx="7262893" cy="5446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79928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2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Ведутся необходимые документы: </a:t>
            </a:r>
            <a:r>
              <a:rPr lang="ru-RU" sz="2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бракеражный</a:t>
            </a:r>
            <a:r>
              <a:rPr lang="ru-RU" sz="22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журнал, журнал учета температурного режима, журнал витаминизации третьих блюд и др.</a:t>
            </a:r>
            <a:endParaRPr lang="ru-RU" sz="2200" dirty="0"/>
          </a:p>
        </p:txBody>
      </p:sp>
    </p:spTree>
    <p:custDataLst>
      <p:tags r:id="rId1"/>
    </p:custDataLst>
  </p:cSld>
  <p:clrMapOvr>
    <a:masterClrMapping/>
  </p:clrMapOvr>
  <p:transition advTm="42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44"/>
          </a:xfrm>
        </p:spPr>
        <p:txBody>
          <a:bodyPr>
            <a:normAutofit/>
          </a:bodyPr>
          <a:lstStyle/>
          <a:p>
            <a:pPr algn="r"/>
            <a:r>
              <a:rPr lang="ru-RU" sz="4500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«Забота о здоровье – </a:t>
            </a:r>
            <a:br>
              <a:rPr lang="ru-RU" sz="4500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ru-RU" sz="4000" i="1" dirty="0" smtClean="0">
                <a:latin typeface="Garamond" pitchFamily="18" charset="0"/>
              </a:rPr>
              <a:t>это важнейший труд воспитателя. </a:t>
            </a:r>
            <a:br>
              <a:rPr lang="ru-RU" sz="4000" i="1" dirty="0" smtClean="0">
                <a:latin typeface="Garamond" pitchFamily="18" charset="0"/>
              </a:rPr>
            </a:br>
            <a:r>
              <a:rPr lang="ru-RU" sz="4000" i="1" dirty="0" smtClean="0">
                <a:latin typeface="Garamond" pitchFamily="18" charset="0"/>
              </a:rPr>
              <a:t>От жизнерадостности, бодрости детей</a:t>
            </a:r>
            <a:br>
              <a:rPr lang="ru-RU" sz="4000" i="1" dirty="0" smtClean="0">
                <a:latin typeface="Garamond" pitchFamily="18" charset="0"/>
              </a:rPr>
            </a:br>
            <a:r>
              <a:rPr lang="ru-RU" sz="4000" i="1" dirty="0" smtClean="0">
                <a:latin typeface="Garamond" pitchFamily="18" charset="0"/>
              </a:rPr>
              <a:t> зависит их духовная жизнь, мировоззрение, умственное развитие, </a:t>
            </a:r>
            <a:br>
              <a:rPr lang="ru-RU" sz="4000" i="1" dirty="0" smtClean="0">
                <a:latin typeface="Garamond" pitchFamily="18" charset="0"/>
              </a:rPr>
            </a:br>
            <a:r>
              <a:rPr lang="ru-RU" sz="4000" i="1" dirty="0" smtClean="0">
                <a:latin typeface="Garamond" pitchFamily="18" charset="0"/>
              </a:rPr>
              <a:t>прочность знаний </a:t>
            </a:r>
            <a:br>
              <a:rPr lang="ru-RU" sz="4000" i="1" dirty="0" smtClean="0">
                <a:latin typeface="Garamond" pitchFamily="18" charset="0"/>
              </a:rPr>
            </a:br>
            <a:r>
              <a:rPr lang="ru-RU" sz="4000" i="1" dirty="0" smtClean="0">
                <a:latin typeface="Garamond" pitchFamily="18" charset="0"/>
              </a:rPr>
              <a:t>и вера в свои силы» </a:t>
            </a:r>
            <a:r>
              <a:rPr lang="ru-RU" sz="4000" dirty="0" smtClean="0">
                <a:latin typeface="Mistral" pitchFamily="66" charset="0"/>
              </a:rPr>
              <a:t/>
            </a:r>
            <a:br>
              <a:rPr lang="ru-RU" sz="4000" dirty="0" smtClean="0">
                <a:latin typeface="Mistral" pitchFamily="66" charset="0"/>
              </a:rPr>
            </a:br>
            <a:r>
              <a:rPr lang="ru-RU" sz="3500" dirty="0" smtClean="0">
                <a:latin typeface="Cambria" pitchFamily="18" charset="0"/>
              </a:rPr>
              <a:t/>
            </a:r>
            <a:br>
              <a:rPr lang="ru-RU" sz="3500" dirty="0" smtClean="0">
                <a:latin typeface="Cambria" pitchFamily="18" charset="0"/>
              </a:rPr>
            </a:br>
            <a:r>
              <a:rPr lang="ru-RU" sz="2000" b="1" i="1" u="sng" dirty="0" smtClean="0">
                <a:solidFill>
                  <a:srgbClr val="006600"/>
                </a:solidFill>
                <a:latin typeface="Cambria" pitchFamily="18" charset="0"/>
              </a:rPr>
              <a:t>В.А.Сухомлинский</a:t>
            </a:r>
            <a:r>
              <a:rPr lang="ru-RU" sz="3500" dirty="0" smtClean="0">
                <a:solidFill>
                  <a:srgbClr val="006600"/>
                </a:solidFill>
                <a:latin typeface="Cambria" pitchFamily="18" charset="0"/>
              </a:rPr>
              <a:t/>
            </a:r>
            <a:br>
              <a:rPr lang="ru-RU" sz="3500" dirty="0" smtClean="0">
                <a:solidFill>
                  <a:srgbClr val="006600"/>
                </a:solidFill>
                <a:latin typeface="Cambria" pitchFamily="18" charset="0"/>
              </a:rPr>
            </a:br>
            <a:endParaRPr lang="ru-RU" sz="3500" dirty="0">
              <a:solidFill>
                <a:srgbClr val="006600"/>
              </a:solidFill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0556">
            <a:off x="577596" y="3278208"/>
            <a:ext cx="3860390" cy="316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8922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395536" y="116632"/>
            <a:ext cx="8229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СПАСИБО </a:t>
            </a:r>
            <a:br>
              <a:rPr lang="ru-RU" sz="5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ru-RU" sz="5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ЗА </a:t>
            </a:r>
            <a:br>
              <a:rPr lang="ru-RU" sz="5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ru-RU" sz="5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столовая\clip_image0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29930">
            <a:off x="200459" y="-22110"/>
            <a:ext cx="2433011" cy="2475256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57200" y="274638"/>
            <a:ext cx="8229600" cy="5940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                    </a:t>
            </a:r>
            <a:r>
              <a:rPr kumimoji="0" lang="ru-RU" sz="45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Чтобы вырастить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5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 </a:t>
            </a:r>
            <a:r>
              <a:rPr kumimoji="0" lang="ru-RU" sz="45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               здоровых детей,</a:t>
            </a:r>
            <a:r>
              <a:rPr kumimoji="0" lang="ru-RU" sz="4500" b="0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 необходимо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5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 		</a:t>
            </a:r>
            <a:r>
              <a:rPr kumimoji="0" lang="ru-RU" sz="4500" b="0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 создать условия их   полноценного воспитания и развития. Один из основных факторов, определяющих состояние здоровья детей, их физическое и умственное развитие – </a:t>
            </a:r>
            <a:r>
              <a:rPr kumimoji="0" lang="ru-RU" sz="4500" b="0" i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организация качественного, сбалансированного и доступного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500" b="0" i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 питания подрастающего поколения</a:t>
            </a:r>
            <a:endParaRPr kumimoji="0" lang="ru-RU" sz="35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05688">
            <a:off x="428596" y="142852"/>
            <a:ext cx="4857784" cy="653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3"/>
          <p:cNvSpPr txBox="1">
            <a:spLocks/>
          </p:cNvSpPr>
          <p:nvPr/>
        </p:nvSpPr>
        <p:spPr>
          <a:xfrm rot="21001781">
            <a:off x="5370854" y="249832"/>
            <a:ext cx="3429024" cy="622619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1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Мы работаем над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1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решением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1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следующих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1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задач:</a:t>
            </a:r>
            <a:r>
              <a:rPr kumimoji="0" lang="ru-RU" sz="4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/>
            </a:r>
            <a:br>
              <a:rPr kumimoji="0" lang="ru-RU" sz="4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</a:br>
            <a:endParaRPr kumimoji="0" lang="ru-RU" sz="35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 rot="20984536">
            <a:off x="724503" y="190893"/>
            <a:ext cx="4370426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i="1" dirty="0" smtClean="0">
                <a:solidFill>
                  <a:srgbClr val="009900"/>
                </a:solidFill>
                <a:latin typeface="Cambria" pitchFamily="18" charset="0"/>
              </a:rPr>
              <a:t>обеспечить качество и сбалансированность рационов питания обучающихся;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повысить доступность школьного питания;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i="1" dirty="0" smtClean="0">
                <a:solidFill>
                  <a:srgbClr val="009900"/>
                </a:solidFill>
                <a:latin typeface="Cambria" pitchFamily="18" charset="0"/>
              </a:rPr>
              <a:t>увеличить охват организованным питанием большего числа учащихся;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разработать оптимальный план взаимодействия с родителями с целью привития и учащихся правильных норм поведения, формирующих здоровый образ жизни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ru-RU" i="1" dirty="0" smtClean="0">
              <a:solidFill>
                <a:srgbClr val="009900"/>
              </a:solidFill>
              <a:latin typeface="Cambria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ru-RU" i="1" dirty="0">
              <a:solidFill>
                <a:srgbClr val="0099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285728"/>
            <a:ext cx="8001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Столовая является  </a:t>
            </a:r>
          </a:p>
          <a:p>
            <a:pPr algn="ctr"/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структурным подразделением  </a:t>
            </a:r>
          </a:p>
          <a:p>
            <a:pPr algn="ctr"/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МКОУ БСОШ №3</a:t>
            </a:r>
            <a:endParaRPr lang="ru-RU" sz="20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14678" y="1428736"/>
            <a:ext cx="2643206" cy="71438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 Т О Л О В А Я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 flipV="1">
            <a:off x="3000364" y="2143116"/>
            <a:ext cx="714380" cy="35719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1643042" y="2571744"/>
            <a:ext cx="2143140" cy="42862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пищеблок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00628" y="2571744"/>
            <a:ext cx="2571768" cy="42862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обеденный зал</a:t>
            </a:r>
            <a:endParaRPr lang="ru-RU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5000628" y="2143116"/>
            <a:ext cx="714380" cy="35719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5000628" y="3714752"/>
            <a:ext cx="2643206" cy="135732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Обеденный зал рассчитан </a:t>
            </a:r>
          </a:p>
          <a:p>
            <a:pPr algn="ctr"/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 90 посадочных мест</a:t>
            </a: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  <p:cxnSp>
        <p:nvCxnSpPr>
          <p:cNvPr id="22" name="Прямая со стрелкой 21"/>
          <p:cNvCxnSpPr>
            <a:stCxn id="14" idx="2"/>
          </p:cNvCxnSpPr>
          <p:nvPr/>
        </p:nvCxnSpPr>
        <p:spPr>
          <a:xfrm rot="16200000" flipH="1">
            <a:off x="5965041" y="3321843"/>
            <a:ext cx="642944" cy="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5400000">
            <a:off x="1393009" y="3036091"/>
            <a:ext cx="642942" cy="57150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323528" y="3645024"/>
            <a:ext cx="1728192" cy="50405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мясной цех</a:t>
            </a: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27584" y="5589240"/>
            <a:ext cx="1728192" cy="50405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рыбный цех</a:t>
            </a: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915816" y="3356992"/>
            <a:ext cx="1728192" cy="50405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овощной цех</a:t>
            </a: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1619672" y="2996952"/>
            <a:ext cx="715520" cy="25922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3415312" y="2996952"/>
            <a:ext cx="220584" cy="28803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483768" y="2996952"/>
            <a:ext cx="576064" cy="122413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кругленный прямоугольник 32"/>
          <p:cNvSpPr/>
          <p:nvPr/>
        </p:nvSpPr>
        <p:spPr>
          <a:xfrm>
            <a:off x="1907704" y="5013176"/>
            <a:ext cx="1728192" cy="50405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мучной цех</a:t>
            </a: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2411760" y="2996952"/>
            <a:ext cx="0" cy="201622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Скругленный прямоугольник 35"/>
          <p:cNvSpPr/>
          <p:nvPr/>
        </p:nvSpPr>
        <p:spPr>
          <a:xfrm>
            <a:off x="2483768" y="4221088"/>
            <a:ext cx="1872208" cy="50405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варочный цех</a:t>
            </a: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7937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animBg="1"/>
      <p:bldP spid="13" grpId="0" animBg="1"/>
      <p:bldP spid="14" grpId="0" animBg="1"/>
      <p:bldP spid="21" grpId="0" animBg="1"/>
      <p:bldP spid="12" grpId="0" animBg="1"/>
      <p:bldP spid="16" grpId="0" animBg="1"/>
      <p:bldP spid="17" grpId="0" animBg="1"/>
      <p:bldP spid="33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столовая\SAM_75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33723">
            <a:off x="337716" y="423276"/>
            <a:ext cx="4389049" cy="4563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F:\столовая\SAM_75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68998">
            <a:off x="4103440" y="692696"/>
            <a:ext cx="5040560" cy="3780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E:\документы\фото\DSCN00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4125" y="3941102"/>
            <a:ext cx="3756098" cy="2816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7937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500166" y="214290"/>
            <a:ext cx="6400800" cy="1571636"/>
          </a:xfrm>
        </p:spPr>
        <p:txBody>
          <a:bodyPr>
            <a:noAutofit/>
          </a:bodyPr>
          <a:lstStyle/>
          <a:p>
            <a:r>
              <a:rPr lang="ru-RU" sz="25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 столовой работает </a:t>
            </a:r>
          </a:p>
          <a:p>
            <a:r>
              <a:rPr lang="ru-RU" sz="25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сложившийся коллектив поваров </a:t>
            </a:r>
          </a:p>
          <a:p>
            <a:r>
              <a:rPr lang="ru-RU" sz="25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 кухонных работников:</a:t>
            </a:r>
            <a:endParaRPr lang="ru-RU" sz="3000" b="1" u="sng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5657671"/>
            <a:ext cx="850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Заработная плата работников устанавливается штатным расписанием по школе с учетом профессионально-квалификационной группы должностей рабочих первого, второго уровней №248н </a:t>
            </a:r>
            <a:b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Вертикальный свиток 6"/>
          <p:cNvSpPr/>
          <p:nvPr/>
        </p:nvSpPr>
        <p:spPr>
          <a:xfrm rot="20828819">
            <a:off x="455762" y="2143760"/>
            <a:ext cx="2928958" cy="3143272"/>
          </a:xfrm>
          <a:prstGeom prst="verticalScroll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20873861">
            <a:off x="785786" y="2832224"/>
            <a:ext cx="221456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Повар 5 разряда</a:t>
            </a:r>
            <a:r>
              <a:rPr lang="ru-RU" dirty="0" smtClean="0">
                <a:latin typeface="Cambria" pitchFamily="18" charset="0"/>
              </a:rPr>
              <a:t>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кладовщик</a:t>
            </a:r>
            <a:r>
              <a:rPr lang="ru-RU" dirty="0" smtClean="0">
                <a:latin typeface="Cambria" pitchFamily="18" charset="0"/>
              </a:rPr>
              <a:t> – </a:t>
            </a:r>
            <a:r>
              <a:rPr lang="ru-RU" sz="3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Чернышова</a:t>
            </a:r>
            <a:r>
              <a:rPr lang="ru-RU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Марина Николаевна</a:t>
            </a:r>
            <a:endParaRPr lang="ru-RU" sz="3200" dirty="0"/>
          </a:p>
        </p:txBody>
      </p:sp>
      <p:sp>
        <p:nvSpPr>
          <p:cNvPr id="9" name="Вертикальный свиток 8"/>
          <p:cNvSpPr/>
          <p:nvPr/>
        </p:nvSpPr>
        <p:spPr>
          <a:xfrm rot="20828819">
            <a:off x="3027529" y="2143760"/>
            <a:ext cx="2928958" cy="3143272"/>
          </a:xfrm>
          <a:prstGeom prst="verticalScroll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20847748">
            <a:off x="3405774" y="2843743"/>
            <a:ext cx="221456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Повар 4 разряда</a:t>
            </a:r>
            <a:r>
              <a:rPr lang="ru-RU" dirty="0" smtClean="0">
                <a:latin typeface="Cambria" pitchFamily="18" charset="0"/>
              </a:rPr>
              <a:t> – </a:t>
            </a:r>
            <a:r>
              <a:rPr lang="ru-RU" sz="3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Артемьева</a:t>
            </a:r>
          </a:p>
          <a:p>
            <a:pPr algn="ctr"/>
            <a:r>
              <a:rPr lang="ru-RU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Людмила Викторовна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13" name="Вертикальный свиток 12"/>
          <p:cNvSpPr/>
          <p:nvPr/>
        </p:nvSpPr>
        <p:spPr>
          <a:xfrm rot="20828819">
            <a:off x="5670736" y="2215198"/>
            <a:ext cx="2928958" cy="3143272"/>
          </a:xfrm>
          <a:prstGeom prst="verticalScroll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20847748">
            <a:off x="5994201" y="2804714"/>
            <a:ext cx="2327957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Подсобный рабочий </a:t>
            </a:r>
            <a:r>
              <a:rPr lang="ru-RU" dirty="0" smtClean="0">
                <a:latin typeface="Cambria" pitchFamily="18" charset="0"/>
              </a:rPr>
              <a:t>– </a:t>
            </a:r>
            <a:r>
              <a:rPr lang="ru-RU" sz="35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Журихина</a:t>
            </a:r>
            <a:endParaRPr lang="ru-RU" sz="35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3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Татьяна </a:t>
            </a:r>
          </a:p>
          <a:p>
            <a:pPr algn="ctr"/>
            <a:r>
              <a:rPr lang="ru-RU" sz="3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Александровна</a:t>
            </a:r>
            <a:endParaRPr lang="ru-RU" sz="3000" dirty="0">
              <a:solidFill>
                <a:srgbClr val="6633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12308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 animBg="1"/>
      <p:bldP spid="11" grpId="0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5"/>
          <p:cNvSpPr txBox="1">
            <a:spLocks/>
          </p:cNvSpPr>
          <p:nvPr/>
        </p:nvSpPr>
        <p:spPr>
          <a:xfrm>
            <a:off x="1428728" y="0"/>
            <a:ext cx="6400800" cy="135732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500" b="1" i="0" u="sng" strike="noStrike" kern="120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Количество детей,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500" b="1" u="sng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охваченных </a:t>
            </a:r>
            <a:r>
              <a:rPr lang="ru-RU" sz="2500" b="1" u="sng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питанием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500" b="1" i="0" u="sng" strike="noStrike" kern="120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2014/2015 </a:t>
            </a:r>
            <a:r>
              <a:rPr kumimoji="0" lang="ru-RU" sz="25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уч.год</a:t>
            </a:r>
            <a:r>
              <a:rPr kumimoji="0" lang="ru-RU" sz="2500" b="1" i="0" u="sng" strike="noStrike" kern="120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endParaRPr kumimoji="0" lang="ru-RU" sz="3000" b="1" i="0" u="sng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14414" y="1428736"/>
            <a:ext cx="6929486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u="sng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Охват учащихся завтраком</a:t>
            </a:r>
            <a:r>
              <a:rPr lang="ru-RU" sz="25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2500" dirty="0" smtClean="0">
              <a:latin typeface="Arial" pitchFamily="34" charset="0"/>
            </a:endParaRPr>
          </a:p>
          <a:p>
            <a:pPr lvl="0" indent="449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5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1-4 классы </a:t>
            </a:r>
            <a:r>
              <a:rPr lang="ru-RU" sz="2500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25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100 чел.;</a:t>
            </a:r>
            <a:endParaRPr lang="ru-RU" sz="2500" dirty="0" smtClean="0">
              <a:latin typeface="Arial" pitchFamily="34" charset="0"/>
            </a:endParaRPr>
          </a:p>
          <a:p>
            <a:pPr lvl="0" indent="449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5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дети из многодетных семей </a:t>
            </a:r>
            <a:r>
              <a:rPr lang="ru-RU" sz="2500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25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26 чел.</a:t>
            </a:r>
            <a:endParaRPr lang="ru-RU" sz="2500" dirty="0" smtClean="0">
              <a:latin typeface="Arial" pitchFamily="34" charset="0"/>
            </a:endParaRPr>
          </a:p>
          <a:p>
            <a:pPr lvl="0" indent="449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u="sng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Охват учащихся обедом</a:t>
            </a:r>
            <a:r>
              <a:rPr lang="ru-RU" sz="25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2500" dirty="0" smtClean="0">
              <a:latin typeface="Arial" pitchFamily="34" charset="0"/>
            </a:endParaRPr>
          </a:p>
          <a:p>
            <a:pPr lvl="0" indent="449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5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на начало учебного года </a:t>
            </a:r>
            <a:r>
              <a:rPr lang="ru-RU" sz="2500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25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130 чел. </a:t>
            </a:r>
            <a:r>
              <a:rPr lang="ru-RU" sz="2500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25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52%,</a:t>
            </a:r>
            <a:endParaRPr lang="ru-RU" sz="2500" dirty="0" smtClean="0">
              <a:latin typeface="Arial" pitchFamily="34" charset="0"/>
            </a:endParaRPr>
          </a:p>
          <a:p>
            <a:pPr lvl="0" indent="449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5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на конец </a:t>
            </a:r>
            <a:r>
              <a:rPr lang="en-US" sz="25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25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полугодия </a:t>
            </a:r>
            <a:r>
              <a:rPr lang="ru-RU" sz="2500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25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178 чел. </a:t>
            </a:r>
            <a:r>
              <a:rPr lang="ru-RU" sz="2500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25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74%;</a:t>
            </a:r>
            <a:endParaRPr lang="ru-RU" sz="2500" dirty="0" smtClean="0">
              <a:latin typeface="Arial" pitchFamily="34" charset="0"/>
            </a:endParaRPr>
          </a:p>
          <a:p>
            <a:pPr lvl="0" indent="449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5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на конец апреля </a:t>
            </a:r>
            <a:r>
              <a:rPr lang="ru-RU" sz="2500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25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134 чел. </a:t>
            </a:r>
            <a:r>
              <a:rPr lang="ru-RU" sz="2500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2500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54%.</a:t>
            </a:r>
            <a:endParaRPr lang="ru-RU" sz="25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6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|1.6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5|2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5|6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4|2|1.8|1.7|1.4|1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5|1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2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9|1.6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9|1.6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1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4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884</Words>
  <Application>Microsoft Office PowerPoint</Application>
  <PresentationFormat>Экран (4:3)</PresentationFormat>
  <Paragraphs>225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«Забота о здоровье –  это важнейший труд воспитателя.  От жизнерадостности, бодрости детей  зависит их духовная жизнь, мировоззрение, умственное развитие,  прочность знаний  и вера в свои силы»   В.А.Сухомлинский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Совершенствование рационального  питания школьников:</vt:lpstr>
      <vt:lpstr>Воспитание эстетического вкуса: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СПАСИБО  ЗА 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МКОУ БСОШ №3</cp:lastModifiedBy>
  <cp:revision>136</cp:revision>
  <dcterms:modified xsi:type="dcterms:W3CDTF">2015-05-21T11:33:14Z</dcterms:modified>
</cp:coreProperties>
</file>