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6"/>
  </p:notesMasterIdLst>
  <p:handoutMasterIdLst>
    <p:handoutMasterId r:id="rId17"/>
  </p:handoutMasterIdLst>
  <p:sldIdLst>
    <p:sldId id="265" r:id="rId3"/>
    <p:sldId id="283" r:id="rId4"/>
    <p:sldId id="284" r:id="rId5"/>
    <p:sldId id="285" r:id="rId6"/>
    <p:sldId id="286" r:id="rId7"/>
    <p:sldId id="287" r:id="rId8"/>
    <p:sldId id="288" r:id="rId9"/>
    <p:sldId id="290" r:id="rId10"/>
    <p:sldId id="291" r:id="rId11"/>
    <p:sldId id="292" r:id="rId12"/>
    <p:sldId id="293" r:id="rId13"/>
    <p:sldId id="298" r:id="rId14"/>
    <p:sldId id="301" r:id="rId15"/>
  </p:sldIdLst>
  <p:sldSz cx="12188825" cy="6858000"/>
  <p:notesSz cx="9309100" cy="7023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912EAC1-7E8C-401B-A66B-3B4E486022B7}">
          <p14:sldIdLst>
            <p14:sldId id="265"/>
            <p14:sldId id="283"/>
            <p14:sldId id="284"/>
            <p14:sldId id="285"/>
            <p14:sldId id="286"/>
            <p14:sldId id="287"/>
            <p14:sldId id="288"/>
            <p14:sldId id="290"/>
            <p14:sldId id="291"/>
            <p14:sldId id="292"/>
            <p14:sldId id="293"/>
            <p14:sldId id="298"/>
            <p14:sldId id="301"/>
          </p14:sldIdLst>
        </p14:section>
        <p14:section name="Раздел без заголовка" id="{EFDDF50C-AD5A-4B1F-98F3-724910AB5C9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3936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2544">
          <p15:clr>
            <a:srgbClr val="A4A3A4"/>
          </p15:clr>
        </p15:guide>
        <p15:guide id="5" orient="horz" pos="1008">
          <p15:clr>
            <a:srgbClr val="A4A3A4"/>
          </p15:clr>
        </p15:guide>
        <p15:guide id="6" orient="horz" pos="384">
          <p15:clr>
            <a:srgbClr val="A4A3A4"/>
          </p15:clr>
        </p15:guide>
        <p15:guide id="7" orient="horz" pos="3312">
          <p15:clr>
            <a:srgbClr val="A4A3A4"/>
          </p15:clr>
        </p15:guide>
        <p15:guide id="8" pos="3839">
          <p15:clr>
            <a:srgbClr val="A4A3A4"/>
          </p15:clr>
        </p15:guide>
        <p15:guide id="9" pos="959">
          <p15:clr>
            <a:srgbClr val="A4A3A4"/>
          </p15:clr>
        </p15:guide>
        <p15:guide id="10" pos="6719">
          <p15:clr>
            <a:srgbClr val="A4A3A4"/>
          </p15:clr>
        </p15:guide>
        <p15:guide id="11" pos="527">
          <p15:clr>
            <a:srgbClr val="A4A3A4"/>
          </p15:clr>
        </p15:guide>
        <p15:guide id="12" pos="7151">
          <p15:clr>
            <a:srgbClr val="A4A3A4"/>
          </p15:clr>
        </p15:guide>
        <p15:guide id="13" pos="4127">
          <p15:clr>
            <a:srgbClr val="A4A3A4"/>
          </p15:clr>
        </p15:guide>
        <p15:guide id="14" pos="4415">
          <p15:clr>
            <a:srgbClr val="A4A3A4"/>
          </p15:clr>
        </p15:guide>
        <p15:guide id="15" pos="2687">
          <p15:clr>
            <a:srgbClr val="A4A3A4"/>
          </p15:clr>
        </p15:guide>
        <p15:guide id="16" pos="383">
          <p15:clr>
            <a:srgbClr val="A4A3A4"/>
          </p15:clr>
        </p15:guide>
        <p15:guide id="17" pos="7295">
          <p15:clr>
            <a:srgbClr val="A4A3A4"/>
          </p15:clr>
        </p15:guide>
        <p15:guide id="18" pos="5327">
          <p15:clr>
            <a:srgbClr val="A4A3A4"/>
          </p15:clr>
        </p15:guide>
        <p15:guide id="19" pos="381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12">
          <p15:clr>
            <a:srgbClr val="A4A3A4"/>
          </p15:clr>
        </p15:guide>
        <p15:guide id="2" pos="293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77" autoAdjust="0"/>
    <p:restoredTop sz="94629" autoAdjust="0"/>
  </p:normalViewPr>
  <p:slideViewPr>
    <p:cSldViewPr showGuides="1">
      <p:cViewPr varScale="1">
        <p:scale>
          <a:sx n="64" d="100"/>
          <a:sy n="64" d="100"/>
        </p:scale>
        <p:origin x="72" y="216"/>
      </p:cViewPr>
      <p:guideLst>
        <p:guide orient="horz" pos="2160"/>
        <p:guide orient="horz" pos="3936"/>
        <p:guide orient="horz" pos="1152"/>
        <p:guide orient="horz" pos="2544"/>
        <p:guide orient="horz" pos="1008"/>
        <p:guide orient="horz" pos="384"/>
        <p:guide orient="horz" pos="3312"/>
        <p:guide pos="3839"/>
        <p:guide pos="959"/>
        <p:guide pos="6719"/>
        <p:guide pos="527"/>
        <p:guide pos="7151"/>
        <p:guide pos="4127"/>
        <p:guide pos="4415"/>
        <p:guide pos="2687"/>
        <p:guide pos="383"/>
        <p:guide pos="7295"/>
        <p:guide pos="5327"/>
        <p:guide pos="381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1734" y="72"/>
      </p:cViewPr>
      <p:guideLst>
        <p:guide orient="horz" pos="2212"/>
        <p:guide pos="293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273003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739FF845-BB4A-479D-8C06-522C1DBAB2F9}" type="datetimeFigureOut">
              <a:rPr lang="ru-RU"/>
              <a:pPr/>
              <a:t>17.09.2019</a:t>
            </a:fld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273003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C4FD142E-5B44-489E-8F73-9E67242E680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612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273003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ru-RU"/>
              <a:pPr/>
              <a:t>17.09.2019</a:t>
            </a:fld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314575" y="527050"/>
            <a:ext cx="4679950" cy="26336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30910" y="3335972"/>
            <a:ext cx="7447280" cy="31603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/>
              <a:t>Образец текста</a:t>
            </a:r>
          </a:p>
          <a:p>
            <a:pPr lvl="1"/>
            <a:r>
              <a:rPr/>
              <a:t>Второй уровень</a:t>
            </a:r>
          </a:p>
          <a:p>
            <a:pPr lvl="2"/>
            <a:r>
              <a:rPr/>
              <a:t>Третий уровень</a:t>
            </a:r>
          </a:p>
          <a:p>
            <a:pPr lvl="3"/>
            <a:r>
              <a:rPr/>
              <a:t>Четвертый уровень</a:t>
            </a:r>
          </a:p>
          <a:p>
            <a:pPr lvl="4"/>
            <a:r>
              <a:rPr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273003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F93199CD-3E1B-4AE6-990F-76F925F5EA9F}" type="slidenum">
              <a:rPr lang="en-US" sz="1200" b="0" i="0">
                <a:latin typeface="Cambria"/>
                <a:ea typeface="+mn-ea"/>
                <a:cs typeface="+mn-cs"/>
              </a:rPr>
              <a:pPr algn="r" defTabSz="914400">
                <a:buNone/>
              </a:pPr>
              <a:t>1</a:t>
            </a:fld>
            <a:endParaRPr lang="en-US" sz="1200" b="0" i="0"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58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3150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7503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1912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478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2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589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874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726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920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795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234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892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2414" y="1600201"/>
            <a:ext cx="9144000" cy="2971799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412" y="4724400"/>
            <a:ext cx="9144001" cy="990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17.09.2019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равных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609600"/>
            <a:ext cx="60350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6153785" y="609600"/>
            <a:ext cx="60350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17.09.2019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706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вертикальных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"/>
          <p:cNvSpPr>
            <a:spLocks noGrp="1"/>
          </p:cNvSpPr>
          <p:nvPr>
            <p:ph type="pic" idx="13"/>
          </p:nvPr>
        </p:nvSpPr>
        <p:spPr>
          <a:xfrm>
            <a:off x="0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17.09.2019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9354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левых изображения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63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3523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43523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4109756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17.09.2019</a:t>
            </a:fld>
            <a:endParaRPr lang="ru-RU" noProof="0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1415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правых изображения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550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3550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17.09.2019</a:t>
            </a:fld>
            <a:endParaRPr lang="ru-RU" noProof="0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7688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13212" y="609600"/>
            <a:ext cx="8075613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0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17.09.2019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7921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альтернативных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609600"/>
            <a:ext cx="8075613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17.09.2019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1820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" y="609600"/>
            <a:ext cx="8075611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7" name="Рисунок 2"/>
          <p:cNvSpPr>
            <a:spLocks noGrp="1"/>
          </p:cNvSpPr>
          <p:nvPr>
            <p:ph type="pic" idx="12"/>
          </p:nvPr>
        </p:nvSpPr>
        <p:spPr>
          <a:xfrm>
            <a:off x="8211185" y="35052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17.09.2019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90084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альтернативных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13214" y="609600"/>
            <a:ext cx="8075611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0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7" name="Рисунок 2"/>
          <p:cNvSpPr>
            <a:spLocks noGrp="1"/>
          </p:cNvSpPr>
          <p:nvPr>
            <p:ph type="pic" idx="12"/>
          </p:nvPr>
        </p:nvSpPr>
        <p:spPr>
          <a:xfrm>
            <a:off x="0" y="35052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17.09.2019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34855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ять изображе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"/>
          <p:cNvSpPr>
            <a:spLocks noGrp="1"/>
          </p:cNvSpPr>
          <p:nvPr>
            <p:ph type="pic" idx="13"/>
          </p:nvPr>
        </p:nvSpPr>
        <p:spPr>
          <a:xfrm>
            <a:off x="0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9" name="Рисунок 2"/>
          <p:cNvSpPr>
            <a:spLocks noGrp="1"/>
          </p:cNvSpPr>
          <p:nvPr>
            <p:ph type="pic" idx="14"/>
          </p:nvPr>
        </p:nvSpPr>
        <p:spPr>
          <a:xfrm>
            <a:off x="0" y="35052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7" name="Рисунок 2"/>
          <p:cNvSpPr>
            <a:spLocks noGrp="1"/>
          </p:cNvSpPr>
          <p:nvPr>
            <p:ph type="pic" idx="12"/>
          </p:nvPr>
        </p:nvSpPr>
        <p:spPr>
          <a:xfrm>
            <a:off x="8211185" y="35052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17.09.2019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1666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дно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-64" y="609600"/>
            <a:ext cx="12188952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17.09.2019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73578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Вертикальное изображение титульного слай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/>
          <p:cNvSpPr>
            <a:spLocks noGrp="1"/>
          </p:cNvSpPr>
          <p:nvPr>
            <p:ph type="pic" sz="quarter" idx="10"/>
          </p:nvPr>
        </p:nvSpPr>
        <p:spPr>
          <a:xfrm>
            <a:off x="0" y="609600"/>
            <a:ext cx="7008813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7237411" y="1600200"/>
            <a:ext cx="4343402" cy="3733800"/>
          </a:xfrm>
        </p:spPr>
        <p:txBody>
          <a:bodyPr anchor="t">
            <a:normAutofit/>
          </a:bodyPr>
          <a:lstStyle>
            <a:lvl1pPr>
              <a:lnSpc>
                <a:spcPct val="85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ru-RU" noProof="0" dirty="0" smtClean="0"/>
              <a:t>Щелкните, чтобы ввести имя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37411" y="5562600"/>
            <a:ext cx="4343401" cy="762000"/>
          </a:xfrm>
        </p:spPr>
        <p:txBody>
          <a:bodyPr anchor="b">
            <a:norm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1800" cap="none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1" hasCustomPrompt="1"/>
          </p:nvPr>
        </p:nvSpPr>
        <p:spPr>
          <a:xfrm>
            <a:off x="7237411" y="533400"/>
            <a:ext cx="4343402" cy="838200"/>
          </a:xfrm>
        </p:spPr>
        <p:txBody>
          <a:bodyPr anchor="ctr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800" b="0" baseline="0">
                <a:solidFill>
                  <a:schemeClr val="accent2"/>
                </a:solidFill>
              </a:defRPr>
            </a:lvl1pPr>
            <a:lvl2pPr marL="0" indent="0" algn="r">
              <a:buNone/>
              <a:defRPr sz="5400" b="0" baseline="0">
                <a:solidFill>
                  <a:schemeClr val="bg1"/>
                </a:solidFill>
              </a:defRPr>
            </a:lvl2pPr>
            <a:lvl3pPr marL="0" indent="0" algn="r">
              <a:buNone/>
              <a:defRPr sz="5400" b="0" baseline="0">
                <a:solidFill>
                  <a:schemeClr val="bg1"/>
                </a:solidFill>
              </a:defRPr>
            </a:lvl3pPr>
            <a:lvl4pPr marL="0" indent="0" algn="r">
              <a:buNone/>
              <a:defRPr sz="5400" b="0" baseline="0">
                <a:solidFill>
                  <a:schemeClr val="bg1"/>
                </a:solidFill>
              </a:defRPr>
            </a:lvl4pPr>
            <a:lvl5pPr marL="0" indent="0" algn="r">
              <a:buNone/>
              <a:defRPr sz="5400" b="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noProof="0" dirty="0" smtClean="0"/>
              <a:t>Год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17.09.2019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8726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17.09.2019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2514600"/>
            <a:ext cx="9144000" cy="2895600"/>
          </a:xfrm>
        </p:spPr>
        <p:txBody>
          <a:bodyPr anchor="b">
            <a:normAutofit/>
          </a:bodyPr>
          <a:lstStyle>
            <a:lvl1pPr algn="l">
              <a:defRPr sz="4800" b="0" cap="none" baseline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1257300"/>
            <a:ext cx="9144000" cy="1143000"/>
          </a:xfrm>
        </p:spPr>
        <p:txBody>
          <a:bodyPr anchor="t">
            <a:norm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cap="none" baseline="0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17.09.2019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2" cy="1219200"/>
          </a:xfrm>
        </p:spPr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2412" y="1828800"/>
            <a:ext cx="4419599" cy="4419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46814" y="1828800"/>
            <a:ext cx="4419600" cy="4419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17.09.2019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2" cy="1219200"/>
          </a:xfrm>
        </p:spPr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2" y="1828800"/>
            <a:ext cx="4416552" cy="838200"/>
          </a:xfrm>
        </p:spPr>
        <p:txBody>
          <a:bodyPr anchor="ctr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b="0" cap="none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2412" y="2743200"/>
            <a:ext cx="4416552" cy="3505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49862" y="1828800"/>
            <a:ext cx="4416552" cy="838200"/>
          </a:xfrm>
        </p:spPr>
        <p:txBody>
          <a:bodyPr anchor="ctr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b="0" cap="none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49862" y="2743200"/>
            <a:ext cx="4416552" cy="3505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17.09.2019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17.09.2019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17.09.2019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51613" y="762000"/>
            <a:ext cx="5029200" cy="2667000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3200" b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4795" y="609600"/>
            <a:ext cx="5473580" cy="5638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 baseline="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51613" y="3581400"/>
            <a:ext cx="5029200" cy="24384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17.09.2019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-64" y="609600"/>
            <a:ext cx="6046533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51614" y="762000"/>
            <a:ext cx="5029200" cy="26670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51614" y="3581400"/>
            <a:ext cx="5029200" cy="24384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17.09.2019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17.09.2019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2412" y="609600"/>
            <a:ext cx="1524001" cy="5638800"/>
          </a:xfrm>
        </p:spPr>
        <p:txBody>
          <a:bodyPr vert="eaVert"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2412" y="609600"/>
            <a:ext cx="7391399" cy="56388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17.09.2019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Левое изображение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609600"/>
            <a:ext cx="8075612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56613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56613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17.09.2019</a:t>
            </a:fld>
            <a:endParaRPr lang="ru-RU" noProof="0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3259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равое изображение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13213" y="609600"/>
            <a:ext cx="8075612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550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3550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17.09.2019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8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Четыре левых изображения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63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3523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43523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4109756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6" name="Рисунок 2"/>
          <p:cNvSpPr>
            <a:spLocks noGrp="1"/>
          </p:cNvSpPr>
          <p:nvPr>
            <p:ph type="pic" idx="11"/>
          </p:nvPr>
        </p:nvSpPr>
        <p:spPr>
          <a:xfrm>
            <a:off x="4163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7" name="Рисунок 2"/>
          <p:cNvSpPr>
            <a:spLocks noGrp="1"/>
          </p:cNvSpPr>
          <p:nvPr>
            <p:ph type="pic" idx="12"/>
          </p:nvPr>
        </p:nvSpPr>
        <p:spPr>
          <a:xfrm>
            <a:off x="4109756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17.09.2019</a:t>
            </a:fld>
            <a:endParaRPr lang="ru-RU" noProof="0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7164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Четыре правых изображения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550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3550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6" name="Рисунок 2"/>
          <p:cNvSpPr>
            <a:spLocks noGrp="1"/>
          </p:cNvSpPr>
          <p:nvPr>
            <p:ph type="pic" idx="11"/>
          </p:nvPr>
        </p:nvSpPr>
        <p:spPr>
          <a:xfrm>
            <a:off x="4105592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7" name="Рисунок 2"/>
          <p:cNvSpPr>
            <a:spLocks noGrp="1"/>
          </p:cNvSpPr>
          <p:nvPr>
            <p:ph type="pic" idx="12"/>
          </p:nvPr>
        </p:nvSpPr>
        <p:spPr>
          <a:xfrm>
            <a:off x="8211185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17.09.2019</a:t>
            </a:fld>
            <a:endParaRPr lang="ru-RU" noProof="0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9937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Шесть изображе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"/>
          <p:cNvSpPr>
            <a:spLocks noGrp="1"/>
          </p:cNvSpPr>
          <p:nvPr>
            <p:ph type="pic" idx="13"/>
          </p:nvPr>
        </p:nvSpPr>
        <p:spPr>
          <a:xfrm>
            <a:off x="0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9" name="Рисунок 2"/>
          <p:cNvSpPr>
            <a:spLocks noGrp="1"/>
          </p:cNvSpPr>
          <p:nvPr>
            <p:ph type="pic" idx="14"/>
          </p:nvPr>
        </p:nvSpPr>
        <p:spPr>
          <a:xfrm>
            <a:off x="0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6" name="Рисунок 2"/>
          <p:cNvSpPr>
            <a:spLocks noGrp="1"/>
          </p:cNvSpPr>
          <p:nvPr>
            <p:ph type="pic" idx="11"/>
          </p:nvPr>
        </p:nvSpPr>
        <p:spPr>
          <a:xfrm>
            <a:off x="4105592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7" name="Рисунок 2"/>
          <p:cNvSpPr>
            <a:spLocks noGrp="1"/>
          </p:cNvSpPr>
          <p:nvPr>
            <p:ph type="pic" idx="12"/>
          </p:nvPr>
        </p:nvSpPr>
        <p:spPr>
          <a:xfrm>
            <a:off x="8211185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17.09.2019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1587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Левое изображение с цита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-1" y="608076"/>
            <a:ext cx="6035040" cy="5641848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51613" y="1828800"/>
            <a:ext cx="5029200" cy="4038600"/>
          </a:xfrm>
        </p:spPr>
        <p:txBody>
          <a:bodyPr anchor="ctr">
            <a:normAutofit/>
          </a:bodyPr>
          <a:lstStyle>
            <a:lvl1pPr marL="128016" indent="-128016">
              <a:lnSpc>
                <a:spcPct val="110000"/>
              </a:lnSpc>
              <a:spcBef>
                <a:spcPts val="1800"/>
              </a:spcBef>
              <a:buNone/>
              <a:defRPr sz="2800" i="1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17.09.2019</a:t>
            </a:fld>
            <a:endParaRPr lang="ru-RU" noProof="0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1387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равое изображение с цита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153785" y="609600"/>
            <a:ext cx="60350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013" y="1828800"/>
            <a:ext cx="5029200" cy="4038600"/>
          </a:xfrm>
        </p:spPr>
        <p:txBody>
          <a:bodyPr anchor="ctr">
            <a:normAutofit/>
          </a:bodyPr>
          <a:lstStyle>
            <a:lvl1pPr marL="128016" indent="-128016">
              <a:lnSpc>
                <a:spcPct val="110000"/>
              </a:lnSpc>
              <a:spcBef>
                <a:spcPts val="1800"/>
              </a:spcBef>
              <a:buNone/>
              <a:defRPr sz="2800" i="1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17.09.2019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209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2" y="381000"/>
            <a:ext cx="91440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2" y="1828800"/>
            <a:ext cx="9144002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770812" y="6400800"/>
            <a:ext cx="154865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41C87-7AD9-4845-A077-840E4A0F3F06}" type="datetimeFigureOut">
              <a:rPr lang="ru-RU" noProof="0" smtClean="0"/>
              <a:pPr/>
              <a:t>17.09.2019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522412" y="6400800"/>
            <a:ext cx="5954834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599612" y="6400800"/>
            <a:ext cx="1066802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8" r:id="rId3"/>
    <p:sldLayoutId id="2147483669" r:id="rId4"/>
    <p:sldLayoutId id="2147483670" r:id="rId5"/>
    <p:sldLayoutId id="2147483663" r:id="rId6"/>
    <p:sldLayoutId id="2147483667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65" r:id="rId14"/>
    <p:sldLayoutId id="2147483677" r:id="rId15"/>
    <p:sldLayoutId id="2147483664" r:id="rId16"/>
    <p:sldLayoutId id="2147483678" r:id="rId17"/>
    <p:sldLayoutId id="2147483679" r:id="rId18"/>
    <p:sldLayoutId id="2147483662" r:id="rId19"/>
    <p:sldLayoutId id="2147483650" r:id="rId20"/>
    <p:sldLayoutId id="2147483651" r:id="rId21"/>
    <p:sldLayoutId id="2147483652" r:id="rId22"/>
    <p:sldLayoutId id="2147483653" r:id="rId23"/>
    <p:sldLayoutId id="2147483654" r:id="rId24"/>
    <p:sldLayoutId id="2147483655" r:id="rId25"/>
    <p:sldLayoutId id="2147483656" r:id="rId26"/>
    <p:sldLayoutId id="2147483657" r:id="rId27"/>
    <p:sldLayoutId id="2147483658" r:id="rId28"/>
    <p:sldLayoutId id="2147483659" r:id="rId2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75488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04088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50976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79576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26464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55064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01952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557908" y="2564904"/>
            <a:ext cx="9217024" cy="1944216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sz="3600" dirty="0" smtClean="0">
                <a:latin typeface="Cambria"/>
              </a:rPr>
              <a:t>Старшая группа 5-6 </a:t>
            </a:r>
            <a:r>
              <a:rPr lang="ru-RU" sz="3600" b="0" i="0" dirty="0" smtClean="0">
                <a:solidFill>
                  <a:schemeClr val="tx1"/>
                </a:solidFill>
                <a:latin typeface="Cambria"/>
                <a:ea typeface="+mj-ea"/>
                <a:cs typeface="+mj-cs"/>
              </a:rPr>
              <a:t>лет </a:t>
            </a:r>
            <a:br>
              <a:rPr lang="ru-RU" sz="3600" b="0" i="0" dirty="0" smtClean="0">
                <a:solidFill>
                  <a:schemeClr val="tx1"/>
                </a:solidFill>
                <a:latin typeface="Cambria"/>
                <a:ea typeface="+mj-ea"/>
                <a:cs typeface="+mj-cs"/>
              </a:rPr>
            </a:br>
            <a:r>
              <a:rPr lang="ru-RU" sz="3600" b="0" i="0" dirty="0" smtClean="0">
                <a:solidFill>
                  <a:schemeClr val="tx1"/>
                </a:solidFill>
                <a:latin typeface="Cambria"/>
                <a:ea typeface="+mj-ea"/>
                <a:cs typeface="+mj-cs"/>
              </a:rPr>
              <a:t>«</a:t>
            </a:r>
            <a:r>
              <a:rPr lang="ru-RU" sz="3600" dirty="0"/>
              <a:t>Развитие </a:t>
            </a:r>
            <a:r>
              <a:rPr lang="ru-RU" sz="3600" dirty="0" smtClean="0"/>
              <a:t>связной </a:t>
            </a:r>
            <a:r>
              <a:rPr lang="ru-RU" sz="3600" smtClean="0"/>
              <a:t>речи детей </a:t>
            </a:r>
            <a:r>
              <a:rPr lang="ru-RU" sz="3600" dirty="0"/>
              <a:t>старшего дошкольного возраста</a:t>
            </a:r>
            <a:r>
              <a:rPr lang="ru-RU" sz="3600" b="0" i="0" dirty="0" smtClean="0">
                <a:solidFill>
                  <a:schemeClr val="tx1"/>
                </a:solidFill>
                <a:latin typeface="Cambria"/>
                <a:ea typeface="+mj-ea"/>
                <a:cs typeface="+mj-cs"/>
              </a:rPr>
              <a:t>».</a:t>
            </a:r>
            <a:endParaRPr lang="ru-RU" sz="3600" b="0" i="0" dirty="0">
              <a:solidFill>
                <a:schemeClr val="tx1"/>
              </a:solidFill>
              <a:latin typeface="Cambria"/>
              <a:ea typeface="+mj-ea"/>
              <a:cs typeface="+mj-cs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454452" y="4869160"/>
            <a:ext cx="5472608" cy="1440160"/>
          </a:xfrm>
        </p:spPr>
        <p:txBody>
          <a:bodyPr>
            <a:normAutofit lnSpcReduction="10000"/>
          </a:bodyPr>
          <a:lstStyle/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100" b="1" dirty="0" err="1" smtClean="0"/>
              <a:t>Болгова</a:t>
            </a:r>
            <a:r>
              <a:rPr lang="ru-RU" sz="2100" b="1" dirty="0" smtClean="0"/>
              <a:t>  Кристина Олеговна, воспитатель</a:t>
            </a:r>
            <a:r>
              <a:rPr lang="en-US" sz="2100" b="1" dirty="0" smtClean="0"/>
              <a:t> </a:t>
            </a:r>
            <a:r>
              <a:rPr lang="ru-RU" sz="2100" b="1" dirty="0" smtClean="0"/>
              <a:t>, </a:t>
            </a:r>
          </a:p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100" b="1" dirty="0" smtClean="0"/>
              <a:t>МБОУ Бобровский образовательный центр «Лидер» им. </a:t>
            </a:r>
            <a:r>
              <a:rPr lang="ru-RU" sz="2100" b="1" dirty="0" err="1" smtClean="0"/>
              <a:t>А.В.Гордеева</a:t>
            </a:r>
            <a:r>
              <a:rPr lang="ru-RU" sz="2100" b="1" dirty="0" smtClean="0"/>
              <a:t> </a:t>
            </a:r>
            <a:endParaRPr lang="ru-RU" sz="1800" b="0" i="0" baseline="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/>
          </p:nvPr>
        </p:nvSpPr>
        <p:spPr>
          <a:xfrm>
            <a:off x="3022263" y="478001"/>
            <a:ext cx="6336704" cy="838200"/>
          </a:xfrm>
        </p:spPr>
        <p:txBody>
          <a:bodyPr/>
          <a:lstStyle/>
          <a:p>
            <a:pPr marL="0" indent="0" algn="ctr" defTabSz="914400">
              <a:lnSpc>
                <a:spcPct val="85000"/>
              </a:lnSpc>
              <a:spcBef>
                <a:spcPts val="1800"/>
              </a:spcBef>
              <a:buNone/>
            </a:pPr>
            <a:r>
              <a:rPr lang="ru-RU" sz="3600" b="0" i="0" baseline="0" dirty="0" smtClean="0">
                <a:solidFill>
                  <a:srgbClr val="1E83DE"/>
                </a:solidFill>
                <a:latin typeface="Cambria"/>
                <a:ea typeface="+mn-ea"/>
                <a:cs typeface="+mn-cs"/>
              </a:rPr>
              <a:t>201</a:t>
            </a:r>
            <a:r>
              <a:rPr lang="en-US" sz="3600" b="0" i="0" baseline="0" dirty="0" smtClean="0">
                <a:solidFill>
                  <a:srgbClr val="1E83DE"/>
                </a:solidFill>
                <a:latin typeface="Cambria"/>
                <a:ea typeface="+mn-ea"/>
                <a:cs typeface="+mn-cs"/>
              </a:rPr>
              <a:t>8</a:t>
            </a:r>
            <a:r>
              <a:rPr lang="ru-RU" sz="3600" b="0" i="0" baseline="0" dirty="0" smtClean="0">
                <a:solidFill>
                  <a:srgbClr val="1E83DE"/>
                </a:solidFill>
                <a:latin typeface="Cambria"/>
                <a:ea typeface="+mn-ea"/>
                <a:cs typeface="+mn-cs"/>
              </a:rPr>
              <a:t>-201</a:t>
            </a:r>
            <a:r>
              <a:rPr lang="en-US" sz="3600" b="0" i="0" baseline="0" dirty="0" smtClean="0">
                <a:solidFill>
                  <a:srgbClr val="1E83DE"/>
                </a:solidFill>
                <a:latin typeface="Cambria"/>
                <a:ea typeface="+mn-ea"/>
                <a:cs typeface="+mn-cs"/>
              </a:rPr>
              <a:t>9</a:t>
            </a:r>
            <a:r>
              <a:rPr lang="ru-RU" sz="3600" b="0" i="0" baseline="0" dirty="0" smtClean="0">
                <a:solidFill>
                  <a:srgbClr val="1E83DE"/>
                </a:solidFill>
                <a:latin typeface="Cambria"/>
                <a:ea typeface="+mn-ea"/>
                <a:cs typeface="+mn-cs"/>
              </a:rPr>
              <a:t>  учебный год</a:t>
            </a:r>
            <a:endParaRPr lang="ru-RU" sz="3600" b="0" i="0" baseline="0" dirty="0">
              <a:solidFill>
                <a:srgbClr val="1E83DE"/>
              </a:solidFill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7788" y="5805264"/>
            <a:ext cx="5760640" cy="827144"/>
          </a:xfrm>
        </p:spPr>
        <p:txBody>
          <a:bodyPr>
            <a:normAutofit/>
          </a:bodyPr>
          <a:lstStyle/>
          <a:p>
            <a:pPr algn="just"/>
            <a:r>
              <a:rPr lang="ru-RU" sz="11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«Салон красоты». Маленькие дети с удовольствием «ходят»  в салон красоты, где они могут «примерить» на себя взрослые роли. Эта сюжетно-ролевая игра также помогает овладению нормами и правилами поведения в обществе, учит выстраивать диалог, развивает речь, мышление, воображение, воспитывает в детях аккуратность, стремление быть красивыми, вызывает положительные эмоции и создает хорошее настроение на весь день.</a:t>
            </a:r>
            <a:endParaRPr lang="ru-RU" sz="11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82444" y="5733256"/>
            <a:ext cx="5806381" cy="936104"/>
          </a:xfrm>
        </p:spPr>
        <p:txBody>
          <a:bodyPr>
            <a:noAutofit/>
          </a:bodyPr>
          <a:lstStyle/>
          <a:p>
            <a:pPr algn="just"/>
            <a:r>
              <a:rPr lang="ru-RU" sz="1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Уголок творчества. Для этого центра отведено самое светлое, хорошо освещенное в группе место. Здесь воспитанники в свободное время рисуют, лепят, выполняют аппликационные работы. Полки заполнены необходимым изобразительным материалом. В распоряжении детей мелки, акварель, тушь, гуашь и сангина. Дидактические игры, бумага разной фактуры, размера и цвета, картон, припасенные впрок, находятся в тумбах под навесными полками. </a:t>
            </a:r>
            <a:endParaRPr lang="ru-RU" sz="1000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3934172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АКТИВНЫЙ СЕКТОР</a:t>
            </a:r>
            <a:endParaRPr lang="ru-RU" sz="1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 descr="IMG_20181212_112651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23543" r="23543"/>
          <a:stretch>
            <a:fillRect/>
          </a:stretch>
        </p:blipFill>
        <p:spPr>
          <a:xfrm>
            <a:off x="909836" y="419100"/>
            <a:ext cx="4608512" cy="5386164"/>
          </a:xfrm>
        </p:spPr>
      </p:pic>
      <p:pic>
        <p:nvPicPr>
          <p:cNvPr id="13" name="Рисунок 12" descr="IMG_20181212_112353.jpg"/>
          <p:cNvPicPr>
            <a:picLocks noGrp="1" noChangeAspect="1"/>
          </p:cNvPicPr>
          <p:nvPr>
            <p:ph type="pic" idx="10"/>
          </p:nvPr>
        </p:nvPicPr>
        <p:blipFill>
          <a:blip r:embed="rId4" cstate="print"/>
          <a:srcRect l="23543" r="23543" b="1670"/>
          <a:stretch>
            <a:fillRect/>
          </a:stretch>
        </p:blipFill>
        <p:spPr>
          <a:xfrm>
            <a:off x="6526460" y="476672"/>
            <a:ext cx="5328592" cy="5256584"/>
          </a:xfrm>
        </p:spPr>
      </p:pic>
    </p:spTree>
    <p:extLst>
      <p:ext uri="{BB962C8B-B14F-4D97-AF65-F5344CB8AC3E}">
        <p14:creationId xmlns:p14="http://schemas.microsoft.com/office/powerpoint/2010/main" val="402571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>
          <a:xfrm>
            <a:off x="3934172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АКТИВНЫЙ СЕКТОР</a:t>
            </a:r>
            <a:endParaRPr lang="ru-RU" sz="1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6310436" y="5725408"/>
            <a:ext cx="5476644" cy="9272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1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Уголок «Больница»  в детском саду -  это,  пожалуй, одна из самых игровых зон малышей. В доктора любят играть и мальчики и девочки.</a:t>
            </a:r>
          </a:p>
          <a:p>
            <a:r>
              <a:rPr lang="ru-RU" sz="11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  Развитие сюжета в «Больнице» позволяет использовать во время игры медицинские инструменты и называть их;  формировать внимательное отношение к пациентам, умение принимать на себя роль и выполнять соответствующие игровые действия;  вызывать сочувствие к заболевшим игрушкам.</a:t>
            </a:r>
          </a:p>
          <a:p>
            <a:pPr algn="ctr"/>
            <a:r>
              <a:rPr lang="ru-RU" sz="11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1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333772" y="5606828"/>
            <a:ext cx="5688632" cy="1164451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4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ru-RU" sz="4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то старейшая детская сюжетно-ролевая игра, служащая имитацией взрослой семейной жизни. Инициаторами и участниками игры  выступаю и мальчики и девочки. Четких правил игры не существует, все держится на самой идее и распределении ролей, походу игры способных легко меняться.  В ходе игры дети воплощают реальные жизненные ситуации, воссоздают систему отношений в семье.  В игре ребенок познает окружающий мир,  развивается его мышление чувства,  воля, происходит овладение нормами и правилами поведения в обществе, определенными умениями и социальными навыками, формируются взаимоотношения со сверстниками, а самое главное  происходит становление самооценки и самосознания. </a:t>
            </a:r>
            <a:endParaRPr lang="ru-RU" sz="4400" dirty="0" smtClean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3100" dirty="0" smtClean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 descr="IMG_20181212_112520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15152" b="15152"/>
          <a:stretch>
            <a:fillRect/>
          </a:stretch>
        </p:blipFill>
        <p:spPr>
          <a:xfrm>
            <a:off x="333375" y="609600"/>
            <a:ext cx="5702300" cy="4997227"/>
          </a:xfrm>
        </p:spPr>
      </p:pic>
      <p:pic>
        <p:nvPicPr>
          <p:cNvPr id="10" name="Рисунок 9" descr="IMG_20181212_112532.jpg"/>
          <p:cNvPicPr>
            <a:picLocks noGrp="1" noChangeAspect="1"/>
          </p:cNvPicPr>
          <p:nvPr>
            <p:ph type="pic" idx="10"/>
          </p:nvPr>
        </p:nvPicPr>
        <p:blipFill>
          <a:blip r:embed="rId4" cstate="print"/>
          <a:srcRect t="15083" b="15083"/>
          <a:stretch>
            <a:fillRect/>
          </a:stretch>
        </p:blipFill>
        <p:spPr>
          <a:xfrm>
            <a:off x="6211888" y="641350"/>
            <a:ext cx="5715000" cy="5019898"/>
          </a:xfrm>
        </p:spPr>
      </p:pic>
    </p:spTree>
    <p:extLst>
      <p:ext uri="{BB962C8B-B14F-4D97-AF65-F5344CB8AC3E}">
        <p14:creationId xmlns:p14="http://schemas.microsoft.com/office/powerpoint/2010/main" val="104246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IMG_20181212_112446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2965" r="2965"/>
          <a:stretch>
            <a:fillRect/>
          </a:stretch>
        </p:blipFill>
        <p:spPr>
          <a:xfrm>
            <a:off x="112713" y="415925"/>
            <a:ext cx="3978275" cy="5173315"/>
          </a:xfrm>
        </p:spPr>
      </p:pic>
      <p:pic>
        <p:nvPicPr>
          <p:cNvPr id="13" name="Рисунок 12" descr="IMG_20181212_112413.jpg"/>
          <p:cNvPicPr>
            <a:picLocks noGrp="1" noChangeAspect="1"/>
          </p:cNvPicPr>
          <p:nvPr>
            <p:ph type="pic" idx="13"/>
          </p:nvPr>
        </p:nvPicPr>
        <p:blipFill>
          <a:blip r:embed="rId4" cstate="print"/>
          <a:srcRect l="23554" r="23554"/>
          <a:stretch>
            <a:fillRect/>
          </a:stretch>
        </p:blipFill>
        <p:spPr>
          <a:xfrm>
            <a:off x="4160703" y="401192"/>
            <a:ext cx="3976687" cy="5173315"/>
          </a:xfrm>
        </p:spPr>
      </p:pic>
      <p:sp>
        <p:nvSpPr>
          <p:cNvPr id="9" name="Заголовок 2"/>
          <p:cNvSpPr txBox="1">
            <a:spLocks/>
          </p:cNvSpPr>
          <p:nvPr/>
        </p:nvSpPr>
        <p:spPr>
          <a:xfrm>
            <a:off x="3934172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 СПОКОЙНЫЙ СЕКТОР</a:t>
            </a:r>
            <a:endParaRPr lang="ru-RU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32202" y="5629454"/>
            <a:ext cx="4150196" cy="936104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20000"/>
              </a:lnSpc>
            </a:pPr>
            <a:r>
              <a:rPr lang="ru-RU" sz="28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4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старшем возрасте воспитатель в нужный момент предлагает малышу отправиться в уголок уединения (например, когда замечает, что он утром очень скучает по маме, чувствует себя зажато, некомфортно либо, наоборот, ведёт себя агрессивно, обижает других детей). </a:t>
            </a:r>
          </a:p>
          <a:p>
            <a:pPr algn="just">
              <a:lnSpc>
                <a:spcPct val="120000"/>
              </a:lnSpc>
            </a:pPr>
            <a:r>
              <a:rPr lang="ru-RU" sz="40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С целью обеспечения детям психологического комфорта в группах ДОУ создаются специальные уголки уединения, или зоны </a:t>
            </a:r>
            <a:r>
              <a:rPr lang="ru-RU" sz="4000" b="1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релакса</a:t>
            </a:r>
            <a:r>
              <a:rPr lang="ru-RU" sz="40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4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Текст 3"/>
          <p:cNvSpPr txBox="1">
            <a:spLocks/>
          </p:cNvSpPr>
          <p:nvPr/>
        </p:nvSpPr>
        <p:spPr>
          <a:xfrm>
            <a:off x="4119829" y="5669233"/>
            <a:ext cx="4095360" cy="931894"/>
          </a:xfrm>
          <a:prstGeom prst="rect">
            <a:avLst/>
          </a:prstGeom>
        </p:spPr>
        <p:txBody>
          <a:bodyPr>
            <a:no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5488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04088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097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7957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6464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5064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0195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lnSpc>
                <a:spcPct val="100000"/>
              </a:lnSpc>
              <a:spcBef>
                <a:spcPts val="0"/>
              </a:spcBef>
              <a:buSzTx/>
              <a:buNone/>
            </a:pPr>
            <a:r>
              <a:rPr lang="ru-RU" sz="10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Песочная терапия</a:t>
            </a:r>
            <a:r>
              <a:rPr lang="ru-RU" sz="1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 помогает в развитии внимания, восприятия, памяти, мышления, воображения. </a:t>
            </a:r>
            <a:r>
              <a:rPr lang="ru-RU" sz="10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Песок</a:t>
            </a:r>
            <a:r>
              <a:rPr lang="ru-RU" sz="1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 идеально подходит для сенсорного воспитания и мелкой моторики. В занятиях </a:t>
            </a:r>
            <a:r>
              <a:rPr lang="ru-RU" sz="10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песочной терапии</a:t>
            </a:r>
            <a:r>
              <a:rPr lang="ru-RU" sz="1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 можно также затронуть все стороны развития </a:t>
            </a:r>
            <a:r>
              <a:rPr lang="ru-RU" sz="1000" u="sng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речи</a:t>
            </a:r>
            <a:r>
              <a:rPr lang="ru-RU" sz="1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: фонетика, грамматический строй, лексика, связная речь.</a:t>
            </a: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15189" y="5659016"/>
            <a:ext cx="40061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Центр книги уютный и привлекательный, располагающий детей к неторопливому сосредоточенному общению с книгой. В этом центре ребенок имеет возможность самостоятельно, по своему вкусу выбрать книгу и спокойно рассмотреть ее, внимательно и сосредоточенно рассмотреть иллюстрации, вспомнить содержание, многократно вернуться к взволновавшим его эпизодам.</a:t>
            </a:r>
            <a:endParaRPr lang="ru-RU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Рисунок 15" descr="IMG_20181212_112213.jpg"/>
          <p:cNvPicPr>
            <a:picLocks noGrp="1" noChangeAspect="1"/>
          </p:cNvPicPr>
          <p:nvPr>
            <p:ph type="pic" idx="10"/>
          </p:nvPr>
        </p:nvPicPr>
        <p:blipFill>
          <a:blip r:embed="rId5" cstate="print"/>
          <a:srcRect l="2965" r="2965"/>
          <a:stretch>
            <a:fillRect/>
          </a:stretch>
        </p:blipFill>
        <p:spPr>
          <a:xfrm>
            <a:off x="8211185" y="404664"/>
            <a:ext cx="3859891" cy="5184576"/>
          </a:xfrm>
        </p:spPr>
      </p:pic>
    </p:spTree>
    <p:extLst>
      <p:ext uri="{BB962C8B-B14F-4D97-AF65-F5344CB8AC3E}">
        <p14:creationId xmlns:p14="http://schemas.microsoft.com/office/powerpoint/2010/main" val="90387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 txBox="1">
            <a:spLocks/>
          </p:cNvSpPr>
          <p:nvPr/>
        </p:nvSpPr>
        <p:spPr>
          <a:xfrm>
            <a:off x="104244" y="5279480"/>
            <a:ext cx="4060501" cy="11285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000" dirty="0" smtClean="0">
                <a:solidFill>
                  <a:srgbClr val="FF9933"/>
                </a:solidFill>
              </a:rPr>
              <a:t> </a:t>
            </a:r>
            <a:r>
              <a:rPr lang="ru-RU" sz="1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Для успешного сотрудничества педагогов с </a:t>
            </a:r>
            <a:r>
              <a:rPr lang="ru-RU" sz="10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родителями используются</a:t>
            </a:r>
            <a:r>
              <a:rPr lang="ru-RU" sz="1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 различные формы работы. Одной из наиболее востребованных является оформление наглядной </a:t>
            </a:r>
            <a:r>
              <a:rPr lang="ru-RU" sz="10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информации в виде стендов и уголков</a:t>
            </a:r>
            <a:r>
              <a:rPr lang="ru-RU" sz="1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. Такой метод освещения образовательного процесса весьма эффективен, хотя и не предусматривает непосредственного контакта педагога и </a:t>
            </a:r>
            <a:r>
              <a:rPr lang="ru-RU" sz="10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родителей</a:t>
            </a:r>
            <a:r>
              <a:rPr lang="ru-RU" sz="1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. между тем к способу подачи и содержанию размещаемой на </a:t>
            </a:r>
            <a:r>
              <a:rPr lang="ru-RU" sz="10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стендах информации</a:t>
            </a:r>
            <a:r>
              <a:rPr lang="ru-RU" sz="1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 предъявляются особые требования.</a:t>
            </a: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8082999" y="5373216"/>
            <a:ext cx="4105826" cy="888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200" dirty="0" smtClean="0">
                <a:solidFill>
                  <a:srgbClr val="FF9933"/>
                </a:solidFill>
              </a:rPr>
              <a:t> </a:t>
            </a:r>
            <a:r>
              <a:rPr lang="ru-RU" sz="4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Первоочередная задача, стоящая перед нами – воспитателями в детском саду, состоит в том, чтобы, не используя элементов назидания, вовлечь </a:t>
            </a:r>
            <a:r>
              <a:rPr lang="ru-RU" sz="40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родителей</a:t>
            </a:r>
            <a:r>
              <a:rPr lang="ru-RU" sz="4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 в процесс воспитания детей, уметь оказать помощь </a:t>
            </a:r>
            <a:r>
              <a:rPr lang="ru-RU" sz="40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родителям</a:t>
            </a:r>
            <a:r>
              <a:rPr lang="ru-RU" sz="4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 в приобретении умений наблюдать за своими детьми, следить за их развитием, а также способствовать развитию.</a:t>
            </a:r>
            <a:endParaRPr lang="ru-RU" sz="4000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200" dirty="0" smtClean="0">
                <a:solidFill>
                  <a:srgbClr val="FF9933"/>
                </a:solidFill>
              </a:rPr>
              <a:t> </a:t>
            </a:r>
            <a:endParaRPr lang="ru-RU" sz="2200" dirty="0">
              <a:solidFill>
                <a:srgbClr val="FF9933"/>
              </a:solidFill>
            </a:endParaRPr>
          </a:p>
        </p:txBody>
      </p:sp>
      <p:sp>
        <p:nvSpPr>
          <p:cNvPr id="14" name="Заголовок 2"/>
          <p:cNvSpPr txBox="1">
            <a:spLocks/>
          </p:cNvSpPr>
          <p:nvPr/>
        </p:nvSpPr>
        <p:spPr>
          <a:xfrm>
            <a:off x="4179925" y="5661248"/>
            <a:ext cx="3945891" cy="83671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dirty="0" smtClean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dirty="0" smtClean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К </a:t>
            </a:r>
            <a:r>
              <a:rPr lang="ru-RU" sz="40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информационно</a:t>
            </a:r>
            <a:r>
              <a:rPr lang="ru-RU" sz="4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-просветительским формам </a:t>
            </a:r>
            <a:r>
              <a:rPr lang="ru-RU" sz="4000" u="sng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относятся</a:t>
            </a:r>
            <a:r>
              <a:rPr lang="ru-RU" sz="4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4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40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информационные стенды</a:t>
            </a:r>
            <a:r>
              <a:rPr lang="ru-RU" sz="4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4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-папки-передвижки;</a:t>
            </a:r>
          </a:p>
          <a:p>
            <a:r>
              <a:rPr lang="ru-RU" sz="4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-тематические выставки </a:t>
            </a:r>
            <a:r>
              <a:rPr lang="ru-RU" sz="4000" i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(литература, фото детских работ)</a:t>
            </a:r>
            <a:r>
              <a:rPr lang="ru-RU" sz="4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4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-мини газеты;</a:t>
            </a:r>
          </a:p>
          <a:p>
            <a:r>
              <a:rPr lang="ru-RU" sz="4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-доска объявлений.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solidFill>
                  <a:srgbClr val="FF9933"/>
                </a:solidFill>
              </a:rPr>
              <a:t>  </a:t>
            </a:r>
            <a:endParaRPr lang="ru-RU" sz="2000" dirty="0">
              <a:solidFill>
                <a:srgbClr val="FF9933"/>
              </a:solidFill>
            </a:endParaRPr>
          </a:p>
        </p:txBody>
      </p:sp>
      <p:sp>
        <p:nvSpPr>
          <p:cNvPr id="15" name="Заголовок 2"/>
          <p:cNvSpPr txBox="1">
            <a:spLocks/>
          </p:cNvSpPr>
          <p:nvPr/>
        </p:nvSpPr>
        <p:spPr>
          <a:xfrm>
            <a:off x="3502124" y="44059"/>
            <a:ext cx="5832648" cy="3529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000" b="1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dirty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Организация среды для диалога с родителями</a:t>
            </a:r>
            <a:endParaRPr lang="ru-RU" sz="2000" b="1" dirty="0"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IMG_20181212_112747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23543" r="23543"/>
          <a:stretch>
            <a:fillRect/>
          </a:stretch>
        </p:blipFill>
        <p:spPr>
          <a:xfrm>
            <a:off x="171826" y="620688"/>
            <a:ext cx="3799632" cy="4392488"/>
          </a:xfrm>
        </p:spPr>
      </p:pic>
      <p:pic>
        <p:nvPicPr>
          <p:cNvPr id="11" name="Рисунок 10" descr="IMG_20181212_112806.jpg"/>
          <p:cNvPicPr>
            <a:picLocks noGrp="1" noChangeAspect="1"/>
          </p:cNvPicPr>
          <p:nvPr>
            <p:ph type="pic" idx="13"/>
          </p:nvPr>
        </p:nvPicPr>
        <p:blipFill>
          <a:blip r:embed="rId4" cstate="print"/>
          <a:srcRect l="23543" r="23543"/>
          <a:stretch>
            <a:fillRect/>
          </a:stretch>
        </p:blipFill>
        <p:spPr>
          <a:xfrm>
            <a:off x="4262930" y="649165"/>
            <a:ext cx="3820069" cy="4868067"/>
          </a:xfrm>
        </p:spPr>
      </p:pic>
      <p:pic>
        <p:nvPicPr>
          <p:cNvPr id="12" name="Рисунок 11" descr="IMG_20181212_112759.jpg"/>
          <p:cNvPicPr>
            <a:picLocks noGrp="1" noChangeAspect="1"/>
          </p:cNvPicPr>
          <p:nvPr>
            <p:ph type="pic" idx="10"/>
          </p:nvPr>
        </p:nvPicPr>
        <p:blipFill>
          <a:blip r:embed="rId5" cstate="print"/>
          <a:srcRect l="23543" r="23543"/>
          <a:stretch>
            <a:fillRect/>
          </a:stretch>
        </p:blipFill>
        <p:spPr>
          <a:xfrm>
            <a:off x="8340457" y="620688"/>
            <a:ext cx="3598464" cy="4680055"/>
          </a:xfrm>
        </p:spPr>
      </p:pic>
    </p:spTree>
    <p:extLst>
      <p:ext uri="{BB962C8B-B14F-4D97-AF65-F5344CB8AC3E}">
        <p14:creationId xmlns:p14="http://schemas.microsoft.com/office/powerpoint/2010/main" val="221321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33713" y="6237288"/>
            <a:ext cx="3961450" cy="393576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Вход в группу, нижняя левая точка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92603" y="6312744"/>
            <a:ext cx="3124200" cy="318120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Нижняя правая точка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Заголовок 2"/>
          <p:cNvSpPr txBox="1">
            <a:spLocks/>
          </p:cNvSpPr>
          <p:nvPr/>
        </p:nvSpPr>
        <p:spPr>
          <a:xfrm>
            <a:off x="121772" y="2980952"/>
            <a:ext cx="3550920" cy="3935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Верхняя левая точка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Текст 3"/>
          <p:cNvSpPr txBox="1">
            <a:spLocks/>
          </p:cNvSpPr>
          <p:nvPr/>
        </p:nvSpPr>
        <p:spPr>
          <a:xfrm>
            <a:off x="4654252" y="2980952"/>
            <a:ext cx="3124200" cy="318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SzPct val="8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Верхняя правая точка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Текст 3"/>
          <p:cNvSpPr txBox="1">
            <a:spLocks/>
          </p:cNvSpPr>
          <p:nvPr/>
        </p:nvSpPr>
        <p:spPr>
          <a:xfrm>
            <a:off x="8714243" y="1700808"/>
            <a:ext cx="3124200" cy="3960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SzPct val="8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 </a:t>
            </a:r>
          </a:p>
          <a:p>
            <a:pPr algn="ctr"/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ранний возраст, младший,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редний, </a:t>
            </a:r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старший,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подготовительный 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нужное подчеркнуть) </a:t>
            </a:r>
            <a:r>
              <a:rPr lang="ru-RU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группы с четырех точек по периметру</a:t>
            </a:r>
            <a:endParaRPr lang="ru-RU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0" b="4030"/>
          <a:stretch>
            <a:fillRect/>
          </a:stretch>
        </p:blipFill>
        <p:spPr>
          <a:xfrm>
            <a:off x="233363" y="3433763"/>
            <a:ext cx="3978275" cy="2743200"/>
          </a:xfrm>
        </p:spPr>
      </p:pic>
      <p:pic>
        <p:nvPicPr>
          <p:cNvPr id="11" name="Рисунок 10"/>
          <p:cNvPicPr>
            <a:picLocks noGrp="1" noChangeAspect="1"/>
          </p:cNvPicPr>
          <p:nvPr>
            <p:ph type="pic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0" b="4030"/>
          <a:stretch>
            <a:fillRect/>
          </a:stretch>
        </p:blipFill>
        <p:spPr>
          <a:xfrm>
            <a:off x="4624388" y="3467100"/>
            <a:ext cx="3978275" cy="2743200"/>
          </a:xfrm>
        </p:spPr>
      </p:pic>
      <p:pic>
        <p:nvPicPr>
          <p:cNvPr id="5" name="Рисунок 4"/>
          <p:cNvPicPr>
            <a:picLocks noGrp="1" noChangeAspect="1"/>
          </p:cNvPicPr>
          <p:nvPr>
            <p:ph type="pic" idx="1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" r="1749"/>
          <a:stretch>
            <a:fillRect/>
          </a:stretch>
        </p:blipFill>
        <p:spPr>
          <a:xfrm>
            <a:off x="261764" y="237752"/>
            <a:ext cx="3977640" cy="2743200"/>
          </a:xfrm>
        </p:spPr>
      </p:pic>
      <p:pic>
        <p:nvPicPr>
          <p:cNvPr id="9" name="Рисунок 8"/>
          <p:cNvPicPr>
            <a:picLocks noGrp="1" noChangeAspect="1"/>
          </p:cNvPicPr>
          <p:nvPr>
            <p:ph type="pic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" r="1749"/>
          <a:stretch>
            <a:fillRect/>
          </a:stretch>
        </p:blipFill>
        <p:spPr>
          <a:xfrm>
            <a:off x="4654252" y="255446"/>
            <a:ext cx="3977640" cy="2743200"/>
          </a:xfrm>
        </p:spPr>
      </p:pic>
    </p:spTree>
    <p:extLst>
      <p:ext uri="{BB962C8B-B14F-4D97-AF65-F5344CB8AC3E}">
        <p14:creationId xmlns:p14="http://schemas.microsoft.com/office/powerpoint/2010/main" val="270508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958508" y="1052736"/>
            <a:ext cx="4968552" cy="648072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1. Рабочий сектор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86500" y="2204864"/>
            <a:ext cx="4969255" cy="194421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ru-RU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Доступность среды осуществляется по интересам воспитанников, с учетом соблюдения безопасности среды под контролем взрослого. Использующееся оборудование можно использовать для трансформирования среды воспитанниками и педагогом. Развивающая предметно-пространственная среда должна быть: содержательно-насыщенной ,  трансформируемой,  полифункциональной,  вариативной,  доступной , безопасной.</a:t>
            </a:r>
            <a:endParaRPr lang="ru-RU" sz="12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" t="25115" r="-282" b="-1"/>
          <a:stretch/>
        </p:blipFill>
        <p:spPr>
          <a:xfrm>
            <a:off x="333772" y="620688"/>
            <a:ext cx="6120680" cy="5428771"/>
          </a:xfrm>
        </p:spPr>
      </p:pic>
    </p:spTree>
    <p:extLst>
      <p:ext uri="{BB962C8B-B14F-4D97-AF65-F5344CB8AC3E}">
        <p14:creationId xmlns:p14="http://schemas.microsoft.com/office/powerpoint/2010/main" val="138967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" r="2965"/>
          <a:stretch>
            <a:fillRect/>
          </a:stretch>
        </p:blipFill>
        <p:spPr>
          <a:xfrm>
            <a:off x="112801" y="486547"/>
            <a:ext cx="3978275" cy="5102693"/>
          </a:xfrm>
        </p:spPr>
      </p:pic>
      <p:pic>
        <p:nvPicPr>
          <p:cNvPr id="3" name="Рисунок 2"/>
          <p:cNvPicPr>
            <a:picLocks noGrp="1" noChangeAspect="1"/>
          </p:cNvPicPr>
          <p:nvPr>
            <p:ph type="pic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" r="2984"/>
          <a:stretch>
            <a:fillRect/>
          </a:stretch>
        </p:blipFill>
        <p:spPr>
          <a:xfrm>
            <a:off x="4184974" y="482600"/>
            <a:ext cx="3976688" cy="5106640"/>
          </a:xfrm>
        </p:spPr>
      </p:pic>
      <p:sp>
        <p:nvSpPr>
          <p:cNvPr id="8" name="Заголовок 2"/>
          <p:cNvSpPr txBox="1">
            <a:spLocks/>
          </p:cNvSpPr>
          <p:nvPr/>
        </p:nvSpPr>
        <p:spPr>
          <a:xfrm>
            <a:off x="55563" y="5589240"/>
            <a:ext cx="4035513" cy="1180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0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Живая неживая природа , уголок оснащен муляжи грибов, макеты природных ископаемых, картинки животных и растений, календарь природы, природные материалы, здесь проходит наблюдение за растениями, природой</a:t>
            </a:r>
            <a:r>
              <a:rPr lang="ru-RU" sz="10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 детей формируются предпосылки экологического сознания, развивается экологическая культура, познавательный интерес к экологии, проблемам природы, желание и стремление разрешить некоторые из экологических проблем, доступными ребенку – дошкольнику средствами. </a:t>
            </a:r>
            <a:endParaRPr lang="ru-RU" sz="1000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2"/>
          <p:cNvSpPr txBox="1">
            <a:spLocks/>
          </p:cNvSpPr>
          <p:nvPr/>
        </p:nvSpPr>
        <p:spPr>
          <a:xfrm>
            <a:off x="4184974" y="5595137"/>
            <a:ext cx="3981840" cy="12241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0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данного центра - развитие познавательно – исследовательской деятельности детей, обогащение представлений об окружающем мире, что, в конечном счёте, обеспечит успешное интеллектуальное и личностное развитие </a:t>
            </a:r>
            <a:r>
              <a:rPr lang="ru-RU" sz="10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ребёнка. Для </a:t>
            </a:r>
            <a:r>
              <a:rPr lang="ru-RU" sz="10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детского исследования и экспериментирования необходимы самые разнообразные природные и бросовые материалы: мел, песок, глина, камни, ракушки, перья, </a:t>
            </a:r>
            <a:r>
              <a:rPr lang="ru-RU" sz="10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уголь, микроскопы, глобус, а также лабораторное оборудование – все это вызывает у детей особый </a:t>
            </a:r>
            <a:r>
              <a:rPr lang="ru-RU" sz="10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интерес.  </a:t>
            </a: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8282928" y="5595137"/>
            <a:ext cx="3905897" cy="105273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40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</a:t>
            </a:r>
            <a:r>
              <a:rPr lang="ru-RU" sz="40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конструирования способствует развитию детского творчества, конструкторских способностей. Центр может быть достаточно мобилен. Практичность его состоит в том, что любой конструктор легко перемещаются в любое место. Содержимое строительного уголка (конструкторы разного вида, кубики, крупный и мелкий деревянный строительный материал, схемы и чертежи построек) позволяет организовать конструктивную деятельность с большой группой воспитанников, подгруппой и индивидуально, развернуть строительство на ковре либо на столе</a:t>
            </a:r>
            <a:r>
              <a:rPr lang="ru-RU" sz="40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3502124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РАБОЧИЙ СЕКТОР</a:t>
            </a:r>
            <a:endParaRPr lang="ru-RU" sz="1800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idx="1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" r="2965"/>
          <a:stretch>
            <a:fillRect/>
          </a:stretch>
        </p:blipFill>
        <p:spPr>
          <a:xfrm>
            <a:off x="8321879" y="482600"/>
            <a:ext cx="3749198" cy="5106640"/>
          </a:xfrm>
        </p:spPr>
      </p:pic>
    </p:spTree>
    <p:extLst>
      <p:ext uri="{BB962C8B-B14F-4D97-AF65-F5344CB8AC3E}">
        <p14:creationId xmlns:p14="http://schemas.microsoft.com/office/powerpoint/2010/main" val="369464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IMG_20181212_112407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23543" r="23543"/>
          <a:stretch>
            <a:fillRect/>
          </a:stretch>
        </p:blipFill>
        <p:spPr>
          <a:xfrm>
            <a:off x="117749" y="404664"/>
            <a:ext cx="3744416" cy="5328592"/>
          </a:xfrm>
        </p:spPr>
      </p:pic>
      <p:sp>
        <p:nvSpPr>
          <p:cNvPr id="8" name="Заголовок 2"/>
          <p:cNvSpPr txBox="1">
            <a:spLocks/>
          </p:cNvSpPr>
          <p:nvPr/>
        </p:nvSpPr>
        <p:spPr>
          <a:xfrm>
            <a:off x="101388" y="5775933"/>
            <a:ext cx="3942753" cy="10882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ru-RU" sz="9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Научить малыша проникаться настроением, мыслями, чувствами. Требуется учитывать необходимость развития ведущей детской деятельности. При этом важно руководствоваться таким положением: в каждый момент жизни все ведущие виды деятельности детей раннего и  дошкольного  возраста (предметная, игровая, предпосылки учебной деятельности) присутствуют одновременно, но каждая из них проходит свой путь развития до момента, когда она становится ведущей.</a:t>
            </a:r>
            <a:r>
              <a:rPr lang="ru-RU" sz="9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9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8367483" y="5782090"/>
            <a:ext cx="3817794" cy="10759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Ребенок чувствует себя здесь комфортно, спокойно и уютно. Этому способствуют комфортный диван, кресла, рядом любимые книги. Уют, домашняя обстановка позволяют детям комфортно расположиться и погрузиться в волшебный мир книг. В этом центре дети с удовольствием приобщаются к словесному искусству, у детей развивается художественное восприятие и эстетический вкус. У девочек тема «Эстетическое оформление стола»</a:t>
            </a:r>
            <a:r>
              <a:rPr lang="ru-RU" sz="10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10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Заголовок 2"/>
          <p:cNvSpPr txBox="1">
            <a:spLocks/>
          </p:cNvSpPr>
          <p:nvPr/>
        </p:nvSpPr>
        <p:spPr>
          <a:xfrm>
            <a:off x="4302678" y="5918002"/>
            <a:ext cx="3855226" cy="80408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5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Отражает безопасность дома, на улице </a:t>
            </a:r>
            <a:r>
              <a:rPr lang="ru-RU" sz="1500" i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(ПДД)</a:t>
            </a:r>
            <a:r>
              <a:rPr lang="ru-RU" sz="15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 и пожарную безопасность. Он оснащён необходимыми атрибутами, игрушками, дидактическими играми. Здесь проходит знакомство с профессией водитель, для участия воспитания создания среды организована самостоятельная и игровая деятельность</a:t>
            </a:r>
            <a:r>
              <a:rPr lang="ru-RU" sz="1800" dirty="0" smtClean="0">
                <a:solidFill>
                  <a:srgbClr val="92D050"/>
                </a:solidFill>
              </a:rPr>
              <a:t>.</a:t>
            </a:r>
            <a:endParaRPr lang="ru-RU" sz="1800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8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Заголовок 2"/>
          <p:cNvSpPr txBox="1">
            <a:spLocks/>
          </p:cNvSpPr>
          <p:nvPr/>
        </p:nvSpPr>
        <p:spPr>
          <a:xfrm>
            <a:off x="3502124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РАБОЧИЙ СЕКТОР</a:t>
            </a:r>
            <a:endParaRPr lang="ru-RU" sz="1800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 descr="IMG_20181212_112317.jpg"/>
          <p:cNvPicPr>
            <a:picLocks noGrp="1" noChangeAspect="1"/>
          </p:cNvPicPr>
          <p:nvPr>
            <p:ph type="pic" idx="13"/>
          </p:nvPr>
        </p:nvPicPr>
        <p:blipFill rotWithShape="1">
          <a:blip r:embed="rId4" cstate="print"/>
          <a:srcRect l="2984" t="12790" r="2984"/>
          <a:stretch/>
        </p:blipFill>
        <p:spPr>
          <a:xfrm>
            <a:off x="4150196" y="396965"/>
            <a:ext cx="4176464" cy="5385126"/>
          </a:xfrm>
        </p:spPr>
      </p:pic>
      <p:pic>
        <p:nvPicPr>
          <p:cNvPr id="12" name="Рисунок 11" descr="IMG_20181212_112549.jpg"/>
          <p:cNvPicPr>
            <a:picLocks noGrp="1" noChangeAspect="1"/>
          </p:cNvPicPr>
          <p:nvPr>
            <p:ph type="pic" idx="10"/>
          </p:nvPr>
        </p:nvPicPr>
        <p:blipFill rotWithShape="1">
          <a:blip r:embed="rId5" cstate="print"/>
          <a:srcRect l="25496" t="35128" r="19387" b="1"/>
          <a:stretch/>
        </p:blipFill>
        <p:spPr>
          <a:xfrm>
            <a:off x="8470676" y="396964"/>
            <a:ext cx="3600401" cy="5264285"/>
          </a:xfrm>
        </p:spPr>
      </p:pic>
    </p:spTree>
    <p:extLst>
      <p:ext uri="{BB962C8B-B14F-4D97-AF65-F5344CB8AC3E}">
        <p14:creationId xmlns:p14="http://schemas.microsoft.com/office/powerpoint/2010/main" val="74733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9756" y="5301208"/>
            <a:ext cx="5184576" cy="1080120"/>
          </a:xfrm>
        </p:spPr>
        <p:txBody>
          <a:bodyPr>
            <a:normAutofit/>
          </a:bodyPr>
          <a:lstStyle/>
          <a:p>
            <a:r>
              <a:rPr lang="ru-RU" sz="10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Рабочий </a:t>
            </a:r>
            <a:r>
              <a:rPr lang="ru-RU" sz="10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сектор </a:t>
            </a:r>
            <a:r>
              <a:rPr lang="ru-RU" sz="10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0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0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Если педагог будет пользоваться методичкой и литературой, которую автор этой методички рекомендует, то процесс воспитания будет куда проще. Ведь рекомендации именитых педагогов помогают найти подход к каждому без исключения ребенку. Также вся эта литература поможет вам направить процесс воспитания в нужное русло. Использование литературы преподавателем помогает оптимизировать образовательный и воспитательный процесс, что сказывается на развитии детей и их успеваемости.</a:t>
            </a:r>
            <a:r>
              <a:rPr lang="ru-RU" sz="10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ru-RU" sz="10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60949" y="5242592"/>
            <a:ext cx="6048672" cy="1296144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Способность компьютера воспроизводить информацию одновременно в виде текста, графического изображения, звука, речи, видео, запоминать и с огромной скоростью обрабатывать данные позволяет специалистам создавать для детей новые средства деятельности, которые принципиально отличаются от всех существующих игр и игрушек. Все это предъявляет качественно новые требования и к дошкольному воспитанию - первому звену непрерывного образования, одна из главных задач которого - заложить потенциал обогащенного развития личности ребенка. Поэтому в систему дошкольного воспитания и обучения необходимо внедрять информационные технологии.</a:t>
            </a:r>
            <a:endParaRPr lang="ru-RU" sz="10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3502124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rgbClr val="BA101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РАБОЧИЙ СЕКТОР</a:t>
            </a:r>
            <a:endParaRPr lang="ru-RU" sz="1800" b="1" dirty="0">
              <a:solidFill>
                <a:srgbClr val="BA1010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 descr="img26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27695" r="27695"/>
          <a:stretch>
            <a:fillRect/>
          </a:stretch>
        </p:blipFill>
        <p:spPr>
          <a:xfrm>
            <a:off x="333772" y="620688"/>
            <a:ext cx="4464496" cy="4608512"/>
          </a:xfrm>
        </p:spPr>
      </p:pic>
      <p:pic>
        <p:nvPicPr>
          <p:cNvPr id="10" name="Рисунок 9" descr="IMG_20181212_112702.jpg"/>
          <p:cNvPicPr>
            <a:picLocks noGrp="1" noChangeAspect="1"/>
          </p:cNvPicPr>
          <p:nvPr>
            <p:ph type="pic" idx="10"/>
          </p:nvPr>
        </p:nvPicPr>
        <p:blipFill>
          <a:blip r:embed="rId4" cstate="print"/>
          <a:srcRect l="2965" r="2965"/>
          <a:stretch>
            <a:fillRect/>
          </a:stretch>
        </p:blipFill>
        <p:spPr>
          <a:xfrm>
            <a:off x="6598468" y="692696"/>
            <a:ext cx="5184576" cy="4536504"/>
          </a:xfrm>
        </p:spPr>
      </p:pic>
    </p:spTree>
    <p:extLst>
      <p:ext uri="{BB962C8B-B14F-4D97-AF65-F5344CB8AC3E}">
        <p14:creationId xmlns:p14="http://schemas.microsoft.com/office/powerpoint/2010/main" val="266446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1764" y="5877272"/>
            <a:ext cx="11737304" cy="72008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11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Необходимы материалы учитывающие интересы мальчиков и девочек, как в труде, так и в игре. Мальчикам нужны инструменты для работы с деревом, девочкам для работы с рукоделием. В группах старших дошкольников необходимы так же различные материалы, способствующие овладению чтением, </a:t>
            </a:r>
            <a:r>
              <a:rPr lang="ru-RU" sz="1100" u="sng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математикой</a:t>
            </a:r>
            <a:r>
              <a:rPr lang="ru-RU" sz="11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: печатные буквы, слова, таблицы, книги с крупным шрифтом, пособие с цифрами, настольно-печатные игры с цифрами и буквами, ребусами, а так же материалами, отражающими школьную </a:t>
            </a:r>
            <a:r>
              <a:rPr lang="ru-RU" sz="1100" u="sng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тему</a:t>
            </a:r>
            <a:r>
              <a:rPr lang="ru-RU" sz="11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: картинки о жизни школьников, школьные принадлежности, фотографии школьников-старших братьев или сестер, атрибуты для игр в школу. ; также детские энциклопедии, иллюстрированные издания о животном и растительном мире планеты, о жизни людей разных стран, детские журналы, альбомы, проспекты. </a:t>
            </a:r>
            <a:endParaRPr lang="ru-RU" sz="16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3502124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АКТИВНЫЙ СЕКТОР</a:t>
            </a:r>
            <a:endParaRPr lang="ru-RU" sz="1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" t="33924" r="297"/>
          <a:stretch/>
        </p:blipFill>
        <p:spPr>
          <a:xfrm>
            <a:off x="1053852" y="396964"/>
            <a:ext cx="10297144" cy="5480308"/>
          </a:xfrm>
        </p:spPr>
      </p:pic>
    </p:spTree>
    <p:extLst>
      <p:ext uri="{BB962C8B-B14F-4D97-AF65-F5344CB8AC3E}">
        <p14:creationId xmlns:p14="http://schemas.microsoft.com/office/powerpoint/2010/main" val="49567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3934172" y="260648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АКТИВНЫЙ СЕКТОР</a:t>
            </a:r>
            <a:endParaRPr lang="ru-RU" sz="1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335085" y="5719920"/>
            <a:ext cx="5099785" cy="9494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Двигательную активность, в том числе </a:t>
            </a:r>
            <a:r>
              <a:rPr lang="ru-RU" sz="10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развитие</a:t>
            </a:r>
            <a:r>
              <a:rPr lang="ru-RU" sz="1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 крупной и мелкой моторики, участие в подвижных играх и соревнованиях;</a:t>
            </a:r>
            <a:r>
              <a:rPr lang="ru-RU" sz="10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Детали военной формы, предметы обмундирования и вооружения рыцарей, русских богатырей, разнообразные технические игрушки. Важно иметь большое количество «подручных» материалов (веревок, коробочек, проволочек, колес, ленточек, которые творчески используются для решения различных игровых проблем. </a:t>
            </a:r>
            <a:endParaRPr lang="ru-RU" sz="10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6455667" y="5589240"/>
            <a:ext cx="5543402" cy="936104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20000"/>
              </a:lnSpc>
            </a:pPr>
            <a:r>
              <a:rPr lang="ru-RU" sz="40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Физкультура и спорт. Использовавшееся оборудование можно использовать для трансформирования среды воспитанников и педагога. Организация подвижных игр. </a:t>
            </a:r>
            <a:r>
              <a:rPr lang="ru-RU" sz="40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40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ля  участия воспитания создания среды организована самостоятельная и игровая деятельность. Оборудования достаточно для организации воспитательного процесса, сменяемости материала по темам, особое внимание уделено </a:t>
            </a:r>
            <a:r>
              <a:rPr lang="ru-RU" sz="4000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здоровьесберегающим</a:t>
            </a:r>
            <a:r>
              <a:rPr lang="ru-RU" sz="40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технологиям.</a:t>
            </a: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59" b="19059"/>
          <a:stretch>
            <a:fillRect/>
          </a:stretch>
        </p:blipFill>
        <p:spPr>
          <a:xfrm>
            <a:off x="117749" y="609600"/>
            <a:ext cx="5400599" cy="4979988"/>
          </a:xfrm>
        </p:spPr>
      </p:pic>
      <p:pic>
        <p:nvPicPr>
          <p:cNvPr id="8" name="Рисунок 7"/>
          <p:cNvPicPr>
            <a:picLocks noGrp="1" noChangeAspect="1"/>
          </p:cNvPicPr>
          <p:nvPr>
            <p:ph type="pic" idx="10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t="11553" b="19059"/>
          <a:stretch/>
        </p:blipFill>
        <p:spPr>
          <a:xfrm>
            <a:off x="6455667" y="613554"/>
            <a:ext cx="5543401" cy="4970504"/>
          </a:xfrm>
        </p:spPr>
      </p:pic>
    </p:spTree>
    <p:extLst>
      <p:ext uri="{BB962C8B-B14F-4D97-AF65-F5344CB8AC3E}">
        <p14:creationId xmlns:p14="http://schemas.microsoft.com/office/powerpoint/2010/main" val="380177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59113" y="5661248"/>
            <a:ext cx="5400600" cy="971161"/>
          </a:xfrm>
        </p:spPr>
        <p:txBody>
          <a:bodyPr>
            <a:normAutofit/>
          </a:bodyPr>
          <a:lstStyle/>
          <a:p>
            <a:pPr algn="ctr"/>
            <a:r>
              <a:rPr lang="ru-RU" sz="1100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Атрибуты к играм подбираются так, чтобы создать условия для реализации интересов детей в разных видах игр. Эстетичность и изысканность оформления, современность материалов вызывают у дошкольников желание играть. Подобранный игровой материал позволяет комбинировать различные сюжеты, создавать новые игровые образы. Здесь же уместны игры-драматизации по знакомым сказкам, тем более что для них созданы необходимые условия</a:t>
            </a:r>
            <a:r>
              <a:rPr lang="ru-RU" sz="11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38428" y="5445224"/>
            <a:ext cx="5472608" cy="1224136"/>
          </a:xfrm>
        </p:spPr>
        <p:txBody>
          <a:bodyPr>
            <a:noAutofit/>
          </a:bodyPr>
          <a:lstStyle/>
          <a:p>
            <a:r>
              <a:rPr lang="ru-RU" sz="1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Развитие речи. Информационная – каждый предмет несет определенные сведения об окружающем мире, становится средством передачи социального опыта. Стимулирующая – должна быть мобильной и динамичной. В ее организации педагогу необходимо учитывать «зону ближайшего развития», возрастные, индивидуальные особенности ребенка, его потребности, стремления и способности. Развивающая – сочетание традиционных и новых, необычных компонентов, что обеспечивает преемственность развития деятельности от простых ее форм к более сложным.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ru-RU" sz="1600" dirty="0" smtClean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3934172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АКТИВНЫЙ СЕКТОР</a:t>
            </a:r>
            <a:endParaRPr lang="ru-RU" sz="1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3" r="23543"/>
          <a:stretch>
            <a:fillRect/>
          </a:stretch>
        </p:blipFill>
        <p:spPr>
          <a:xfrm>
            <a:off x="765820" y="477149"/>
            <a:ext cx="4968552" cy="5184099"/>
          </a:xfrm>
        </p:spPr>
      </p:pic>
      <p:pic>
        <p:nvPicPr>
          <p:cNvPr id="10" name="Рисунок 9" descr="IMG_20181212_112237.jpg"/>
          <p:cNvPicPr>
            <a:picLocks noGrp="1" noChangeAspect="1"/>
          </p:cNvPicPr>
          <p:nvPr>
            <p:ph type="pic" idx="10"/>
          </p:nvPr>
        </p:nvPicPr>
        <p:blipFill>
          <a:blip r:embed="rId4" cstate="print"/>
          <a:srcRect l="2965" r="2965" b="4224"/>
          <a:stretch>
            <a:fillRect/>
          </a:stretch>
        </p:blipFill>
        <p:spPr>
          <a:xfrm>
            <a:off x="6382444" y="548680"/>
            <a:ext cx="5184576" cy="4896544"/>
          </a:xfrm>
        </p:spPr>
      </p:pic>
    </p:spTree>
    <p:extLst>
      <p:ext uri="{BB962C8B-B14F-4D97-AF65-F5344CB8AC3E}">
        <p14:creationId xmlns:p14="http://schemas.microsoft.com/office/powerpoint/2010/main" val="119611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aduationAlbum_16x9">
  <a:themeElements>
    <a:clrScheme name="GraduationAlbum_16x9">
      <a:dk1>
        <a:sysClr val="windowText" lastClr="000000"/>
      </a:dk1>
      <a:lt1>
        <a:sysClr val="window" lastClr="FFFFFF"/>
      </a:lt1>
      <a:dk2>
        <a:srgbClr val="292929"/>
      </a:dk2>
      <a:lt2>
        <a:srgbClr val="DDDDDD"/>
      </a:lt2>
      <a:accent1>
        <a:srgbClr val="E1AC16"/>
      </a:accent1>
      <a:accent2>
        <a:srgbClr val="1E83DE"/>
      </a:accent2>
      <a:accent3>
        <a:srgbClr val="BA1010"/>
      </a:accent3>
      <a:accent4>
        <a:srgbClr val="DC7106"/>
      </a:accent4>
      <a:accent5>
        <a:srgbClr val="407F21"/>
      </a:accent5>
      <a:accent6>
        <a:srgbClr val="6C4576"/>
      </a:accent6>
      <a:hlink>
        <a:srgbClr val="E1AC16"/>
      </a:hlink>
      <a:folHlink>
        <a:srgbClr val="969696"/>
      </a:folHlink>
    </a:clrScheme>
    <a:fontScheme name="GraduationAlbum_16x9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110000"/>
          </a:lnSpc>
          <a:defRPr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GraduationAlbum_16x9">
      <a:dk1>
        <a:sysClr val="windowText" lastClr="000000"/>
      </a:dk1>
      <a:lt1>
        <a:sysClr val="window" lastClr="FFFFFF"/>
      </a:lt1>
      <a:dk2>
        <a:srgbClr val="292929"/>
      </a:dk2>
      <a:lt2>
        <a:srgbClr val="DDDDDD"/>
      </a:lt2>
      <a:accent1>
        <a:srgbClr val="E1AC16"/>
      </a:accent1>
      <a:accent2>
        <a:srgbClr val="1E83DE"/>
      </a:accent2>
      <a:accent3>
        <a:srgbClr val="BA1010"/>
      </a:accent3>
      <a:accent4>
        <a:srgbClr val="DC7106"/>
      </a:accent4>
      <a:accent5>
        <a:srgbClr val="407F21"/>
      </a:accent5>
      <a:accent6>
        <a:srgbClr val="6C4576"/>
      </a:accent6>
      <a:hlink>
        <a:srgbClr val="E1AC16"/>
      </a:hlink>
      <a:folHlink>
        <a:srgbClr val="969696"/>
      </a:folHlink>
    </a:clrScheme>
    <a:fontScheme name="GraduationAlbum_16x9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GraduationAlbum_16x9">
      <a:dk1>
        <a:sysClr val="windowText" lastClr="000000"/>
      </a:dk1>
      <a:lt1>
        <a:sysClr val="window" lastClr="FFFFFF"/>
      </a:lt1>
      <a:dk2>
        <a:srgbClr val="292929"/>
      </a:dk2>
      <a:lt2>
        <a:srgbClr val="DDDDDD"/>
      </a:lt2>
      <a:accent1>
        <a:srgbClr val="E1AC16"/>
      </a:accent1>
      <a:accent2>
        <a:srgbClr val="1E83DE"/>
      </a:accent2>
      <a:accent3>
        <a:srgbClr val="BA1010"/>
      </a:accent3>
      <a:accent4>
        <a:srgbClr val="DC7106"/>
      </a:accent4>
      <a:accent5>
        <a:srgbClr val="407F21"/>
      </a:accent5>
      <a:accent6>
        <a:srgbClr val="6C4576"/>
      </a:accent6>
      <a:hlink>
        <a:srgbClr val="E1AC16"/>
      </a:hlink>
      <a:folHlink>
        <a:srgbClr val="969696"/>
      </a:folHlink>
    </a:clrScheme>
    <a:fontScheme name="GraduationAlbum_16x9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E6313D3F-4C96-479C-A8EF-55F4C044825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Альбом для фотографий с выпускного вечера с черным фоном (широкоэкранный формат)</Template>
  <TotalTime>0</TotalTime>
  <Words>1043</Words>
  <Application>Microsoft Office PowerPoint</Application>
  <PresentationFormat>Произвольный</PresentationFormat>
  <Paragraphs>76</Paragraphs>
  <Slides>13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Cambria</vt:lpstr>
      <vt:lpstr>Times New Roman</vt:lpstr>
      <vt:lpstr>Wingdings</vt:lpstr>
      <vt:lpstr>GraduationAlbum_16x9</vt:lpstr>
      <vt:lpstr>Старшая группа 5-6 лет  «Развитие связной речи детей старшего дошкольного возраста».</vt:lpstr>
      <vt:lpstr>Вход в группу, нижняя левая точка</vt:lpstr>
      <vt:lpstr>1. Рабочий сектор </vt:lpstr>
      <vt:lpstr>Презентация PowerPoint</vt:lpstr>
      <vt:lpstr>Презентация PowerPoint</vt:lpstr>
      <vt:lpstr>Рабочий сектор  (Если педагог будет пользоваться методичкой и литературой, которую автор этой методички рекомендует, то процесс воспитания будет куда проще. Ведь рекомендации именитых педагогов помогают найти подход к каждому без исключения ребенку. Также вся эта литература поможет вам направить процесс воспитания в нужное русло. Использование литературы преподавателем помогает оптимизировать образовательный и воспитательный процесс, что сказывается на развитии детей и их успеваемости.)</vt:lpstr>
      <vt:lpstr>Необходимы материалы учитывающие интересы мальчиков и девочек, как в труде, так и в игре. Мальчикам нужны инструменты для работы с деревом, девочкам для работы с рукоделием. В группах старших дошкольников необходимы так же различные материалы, способствующие овладению чтением, математикой: печатные буквы, слова, таблицы, книги с крупным шрифтом, пособие с цифрами, настольно-печатные игры с цифрами и буквами, ребусами, а так же материалами, отражающими школьную тему: картинки о жизни школьников, школьные принадлежности, фотографии школьников-старших братьев или сестер, атрибуты для игр в школу. ; также детские энциклопедии, иллюстрированные издания о животном и растительном мире планеты, о жизни людей разных стран, детские журналы, альбомы, проспекты. </vt:lpstr>
      <vt:lpstr>Презентация PowerPoint</vt:lpstr>
      <vt:lpstr>Атрибуты к играм подбираются так, чтобы создать условия для реализации интересов детей в разных видах игр. Эстетичность и изысканность оформления, современность материалов вызывают у дошкольников желание играть. Подобранный игровой материал позволяет комбинировать различные сюжеты, создавать новые игровые образы. Здесь же уместны игры-драматизации по знакомым сказкам, тем более что для них созданы необходимые условия.</vt:lpstr>
      <vt:lpstr>«Салон красоты». Маленькие дети с удовольствием «ходят»  в салон красоты, где они могут «примерить» на себя взрослые роли. Эта сюжетно-ролевая игра также помогает овладению нормами и правилами поведения в обществе, учит выстраивать диалог, развивает речь, мышление, воображение, воспитывает в детях аккуратность, стремление быть красивыми, вызывает положительные эмоции и создает хорошее настроение на весь день.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2018-04-22T15:15:56Z</dcterms:created>
  <dcterms:modified xsi:type="dcterms:W3CDTF">2019-09-17T08:47:00Z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TC028133329991</vt:lpwstr>
  </property>
</Properties>
</file>